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325" r:id="rId2"/>
    <p:sldId id="271" r:id="rId3"/>
    <p:sldId id="272" r:id="rId4"/>
    <p:sldId id="273" r:id="rId5"/>
    <p:sldId id="274" r:id="rId6"/>
    <p:sldId id="275" r:id="rId7"/>
    <p:sldId id="278" r:id="rId8"/>
    <p:sldId id="279" r:id="rId9"/>
    <p:sldId id="284" r:id="rId10"/>
    <p:sldId id="285" r:id="rId11"/>
    <p:sldId id="280" r:id="rId12"/>
    <p:sldId id="281" r:id="rId13"/>
    <p:sldId id="282" r:id="rId14"/>
    <p:sldId id="276" r:id="rId15"/>
    <p:sldId id="277" r:id="rId16"/>
    <p:sldId id="286" r:id="rId17"/>
    <p:sldId id="341" r:id="rId18"/>
    <p:sldId id="326" r:id="rId19"/>
    <p:sldId id="287" r:id="rId20"/>
    <p:sldId id="288" r:id="rId21"/>
    <p:sldId id="289" r:id="rId22"/>
    <p:sldId id="339" r:id="rId23"/>
    <p:sldId id="342" r:id="rId24"/>
    <p:sldId id="291" r:id="rId25"/>
    <p:sldId id="292" r:id="rId26"/>
    <p:sldId id="293" r:id="rId27"/>
    <p:sldId id="294" r:id="rId28"/>
    <p:sldId id="295" r:id="rId29"/>
    <p:sldId id="297" r:id="rId30"/>
    <p:sldId id="298" r:id="rId31"/>
    <p:sldId id="299" r:id="rId32"/>
    <p:sldId id="336" r:id="rId33"/>
    <p:sldId id="337" r:id="rId34"/>
    <p:sldId id="338" r:id="rId35"/>
    <p:sldId id="302" r:id="rId36"/>
    <p:sldId id="354" r:id="rId37"/>
    <p:sldId id="303" r:id="rId38"/>
    <p:sldId id="304" r:id="rId39"/>
    <p:sldId id="317" r:id="rId40"/>
    <p:sldId id="318" r:id="rId41"/>
    <p:sldId id="319" r:id="rId42"/>
    <p:sldId id="320" r:id="rId43"/>
    <p:sldId id="321" r:id="rId44"/>
    <p:sldId id="328" r:id="rId45"/>
    <p:sldId id="327" r:id="rId46"/>
    <p:sldId id="322" r:id="rId47"/>
    <p:sldId id="323" r:id="rId48"/>
    <p:sldId id="343" r:id="rId49"/>
    <p:sldId id="344" r:id="rId50"/>
    <p:sldId id="345" r:id="rId51"/>
    <p:sldId id="346" r:id="rId52"/>
    <p:sldId id="347" r:id="rId53"/>
    <p:sldId id="348" r:id="rId54"/>
    <p:sldId id="349" r:id="rId55"/>
    <p:sldId id="350" r:id="rId56"/>
    <p:sldId id="351" r:id="rId57"/>
    <p:sldId id="352" r:id="rId58"/>
    <p:sldId id="353" r:id="rId59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F15"/>
    <a:srgbClr val="006600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2" autoAdjust="0"/>
    <p:restoredTop sz="88034" autoAdjust="0"/>
  </p:normalViewPr>
  <p:slideViewPr>
    <p:cSldViewPr>
      <p:cViewPr varScale="1">
        <p:scale>
          <a:sx n="98" d="100"/>
          <a:sy n="98" d="100"/>
        </p:scale>
        <p:origin x="-3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l\Documents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style val="42"/>
  <c:chart>
    <c:autoTitleDeleted val="1"/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Sheet1!$A$12</c:f>
              <c:strCache>
                <c:ptCount val="1"/>
                <c:pt idx="0">
                  <c:v>Diesel</c:v>
                </c:pt>
              </c:strCache>
            </c:strRef>
          </c:tx>
          <c:dLbls>
            <c:delete val="1"/>
          </c:dLbls>
          <c:cat>
            <c:strRef>
              <c:f>Sheet1!$B$11:$E$11</c:f>
              <c:strCache>
                <c:ptCount val="4"/>
                <c:pt idx="0">
                  <c:v>NOx</c:v>
                </c:pt>
                <c:pt idx="1">
                  <c:v>PM</c:v>
                </c:pt>
                <c:pt idx="2">
                  <c:v>Smoke</c:v>
                </c:pt>
                <c:pt idx="3">
                  <c:v>CO2</c:v>
                </c:pt>
              </c:strCache>
            </c:strRef>
          </c:cat>
          <c:val>
            <c:numRef>
              <c:f>Sheet1!$B$12:$E$12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Sheet1!$A$13</c:f>
              <c:strCache>
                <c:ptCount val="1"/>
                <c:pt idx="0">
                  <c:v>E-Fuel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-20%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-60%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1.388888888888906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-70%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-3%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latin typeface="Aharoni" pitchFamily="2" charset="-79"/>
                    <a:cs typeface="Aharoni" pitchFamily="2" charset="-79"/>
                  </a:defRPr>
                </a:pPr>
                <a:endParaRPr lang="en-US"/>
              </a:p>
            </c:txPr>
            <c:showVal val="1"/>
          </c:dLbls>
          <c:cat>
            <c:strRef>
              <c:f>Sheet1!$B$11:$E$11</c:f>
              <c:strCache>
                <c:ptCount val="4"/>
                <c:pt idx="0">
                  <c:v>NOx</c:v>
                </c:pt>
                <c:pt idx="1">
                  <c:v>PM</c:v>
                </c:pt>
                <c:pt idx="2">
                  <c:v>Smoke</c:v>
                </c:pt>
                <c:pt idx="3">
                  <c:v>CO2</c:v>
                </c:pt>
              </c:strCache>
            </c:strRef>
          </c:cat>
          <c:val>
            <c:numRef>
              <c:f>Sheet1!$B$13:$E$13</c:f>
              <c:numCache>
                <c:formatCode>0%</c:formatCode>
                <c:ptCount val="4"/>
                <c:pt idx="0">
                  <c:v>0.8</c:v>
                </c:pt>
                <c:pt idx="1">
                  <c:v>0.4</c:v>
                </c:pt>
                <c:pt idx="2">
                  <c:v>0.30000000000000032</c:v>
                </c:pt>
                <c:pt idx="3">
                  <c:v>0.97000000000000053</c:v>
                </c:pt>
              </c:numCache>
            </c:numRef>
          </c:val>
        </c:ser>
        <c:dLbls>
          <c:showVal val="1"/>
        </c:dLbls>
        <c:shape val="box"/>
        <c:axId val="51870336"/>
        <c:axId val="51896320"/>
        <c:axId val="0"/>
      </c:bar3DChart>
      <c:catAx>
        <c:axId val="5187033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1896320"/>
        <c:crosses val="autoZero"/>
        <c:auto val="1"/>
        <c:lblAlgn val="ctr"/>
        <c:lblOffset val="100"/>
      </c:catAx>
      <c:valAx>
        <c:axId val="51896320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5187033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F1216-A864-487B-BCAF-936F9E090AB3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B579D224-B1D2-4836-9501-BE3BAEC0E7C1}">
      <dgm:prSet phldrT="[Text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NZ" sz="1800" dirty="0" smtClean="0"/>
            <a:t>Oil</a:t>
          </a:r>
          <a:endParaRPr lang="en-NZ" sz="1800" dirty="0"/>
        </a:p>
      </dgm:t>
    </dgm:pt>
    <dgm:pt modelId="{7D4F3ABF-6417-4C02-BB53-49C27F9F6110}" type="parTrans" cxnId="{32684EAA-22CD-4606-AC7E-7592A6C8C9ED}">
      <dgm:prSet/>
      <dgm:spPr/>
      <dgm:t>
        <a:bodyPr/>
        <a:lstStyle/>
        <a:p>
          <a:endParaRPr lang="en-NZ"/>
        </a:p>
      </dgm:t>
    </dgm:pt>
    <dgm:pt modelId="{F6F37E04-3DAE-43CC-A664-816EB685821E}" type="sibTrans" cxnId="{32684EAA-22CD-4606-AC7E-7592A6C8C9ED}">
      <dgm:prSet/>
      <dgm:spPr>
        <a:solidFill>
          <a:srgbClr val="FF0000"/>
        </a:solidFill>
      </dgm:spPr>
      <dgm:t>
        <a:bodyPr/>
        <a:lstStyle/>
        <a:p>
          <a:endParaRPr lang="en-NZ" dirty="0"/>
        </a:p>
      </dgm:t>
    </dgm:pt>
    <dgm:pt modelId="{47546CE0-4981-43F7-8957-AD750F88262F}">
      <dgm:prSet phldrT="[Text]" custT="1"/>
      <dgm:spPr>
        <a:solidFill>
          <a:srgbClr val="4A9C00"/>
        </a:solidFill>
      </dgm:spPr>
      <dgm:t>
        <a:bodyPr/>
        <a:lstStyle/>
        <a:p>
          <a:r>
            <a:rPr lang="en-NZ" sz="1600" dirty="0" smtClean="0"/>
            <a:t>Technology </a:t>
          </a:r>
          <a:endParaRPr lang="en-NZ" sz="1600" dirty="0"/>
        </a:p>
      </dgm:t>
    </dgm:pt>
    <dgm:pt modelId="{FEAA50E8-20FF-4198-A2C4-8F5B92B7FDF8}" type="parTrans" cxnId="{EBA053E7-061E-46EE-B618-1B90FC25F387}">
      <dgm:prSet/>
      <dgm:spPr/>
      <dgm:t>
        <a:bodyPr/>
        <a:lstStyle/>
        <a:p>
          <a:endParaRPr lang="en-NZ"/>
        </a:p>
      </dgm:t>
    </dgm:pt>
    <dgm:pt modelId="{3BED3A4F-2BFF-4D28-A4D1-1B22491053EF}" type="sibTrans" cxnId="{EBA053E7-061E-46EE-B618-1B90FC25F387}">
      <dgm:prSet/>
      <dgm:spPr>
        <a:solidFill>
          <a:srgbClr val="FF0000"/>
        </a:solidFill>
      </dgm:spPr>
      <dgm:t>
        <a:bodyPr/>
        <a:lstStyle/>
        <a:p>
          <a:endParaRPr lang="en-NZ" dirty="0"/>
        </a:p>
      </dgm:t>
    </dgm:pt>
    <dgm:pt modelId="{E627DB9E-3033-4C5B-A31C-09B49F6EEAD3}">
      <dgm:prSet phldrT="[Text]" custT="1"/>
      <dgm:spPr>
        <a:solidFill>
          <a:srgbClr val="4A9C00"/>
        </a:solidFill>
        <a:ln w="63500" cmpd="sng">
          <a:solidFill>
            <a:srgbClr val="FFC000"/>
          </a:solidFill>
        </a:ln>
      </dgm:spPr>
      <dgm:t>
        <a:bodyPr/>
        <a:lstStyle/>
        <a:p>
          <a:r>
            <a:rPr lang="en-NZ" sz="1600" b="0" dirty="0" smtClean="0"/>
            <a:t>Stable        Low Emission Fuel</a:t>
          </a:r>
          <a:endParaRPr lang="en-NZ" sz="1600" b="0" dirty="0"/>
        </a:p>
      </dgm:t>
    </dgm:pt>
    <dgm:pt modelId="{3A568E8D-767D-4120-BCB0-2A97C8B2421E}" type="parTrans" cxnId="{20809D57-6484-4D69-994D-76AC5CFDDAA1}">
      <dgm:prSet/>
      <dgm:spPr/>
      <dgm:t>
        <a:bodyPr/>
        <a:lstStyle/>
        <a:p>
          <a:endParaRPr lang="en-NZ"/>
        </a:p>
      </dgm:t>
    </dgm:pt>
    <dgm:pt modelId="{5A850E22-3E8D-4CA2-B464-DA01BCC15B7C}" type="sibTrans" cxnId="{20809D57-6484-4D69-994D-76AC5CFDDAA1}">
      <dgm:prSet/>
      <dgm:spPr/>
      <dgm:t>
        <a:bodyPr/>
        <a:lstStyle/>
        <a:p>
          <a:endParaRPr lang="en-NZ"/>
        </a:p>
      </dgm:t>
    </dgm:pt>
    <dgm:pt modelId="{D7DCB090-C1B6-4C03-A917-D84EFD3DAF13}">
      <dgm:prSet phldrT="[Text]"/>
      <dgm:spPr>
        <a:solidFill>
          <a:srgbClr val="00B0F0"/>
        </a:solidFill>
      </dgm:spPr>
      <dgm:t>
        <a:bodyPr/>
        <a:lstStyle/>
        <a:p>
          <a:r>
            <a:rPr lang="en-NZ" dirty="0" smtClean="0"/>
            <a:t>Water*</a:t>
          </a:r>
          <a:endParaRPr lang="en-NZ" dirty="0"/>
        </a:p>
      </dgm:t>
    </dgm:pt>
    <dgm:pt modelId="{F26CCAAA-8529-4E50-83FB-BDBF5D5C3358}" type="parTrans" cxnId="{3714A679-47EA-487C-986F-CF48675AE183}">
      <dgm:prSet/>
      <dgm:spPr/>
      <dgm:t>
        <a:bodyPr/>
        <a:lstStyle/>
        <a:p>
          <a:endParaRPr lang="en-NZ"/>
        </a:p>
      </dgm:t>
    </dgm:pt>
    <dgm:pt modelId="{7E78DE45-E717-4FB6-9CFA-A8F199827416}" type="sibTrans" cxnId="{3714A679-47EA-487C-986F-CF48675AE183}">
      <dgm:prSet/>
      <dgm:spPr>
        <a:solidFill>
          <a:srgbClr val="FFFF00"/>
        </a:solidFill>
      </dgm:spPr>
      <dgm:t>
        <a:bodyPr/>
        <a:lstStyle/>
        <a:p>
          <a:endParaRPr lang="en-NZ" dirty="0"/>
        </a:p>
      </dgm:t>
    </dgm:pt>
    <dgm:pt modelId="{A1D10461-FC87-40FD-84F1-F9F23B58FC51}" type="pres">
      <dgm:prSet presAssocID="{5D7F1216-A864-487B-BCAF-936F9E090AB3}" presName="linearFlow" presStyleCnt="0">
        <dgm:presLayoutVars>
          <dgm:dir/>
          <dgm:resizeHandles val="exact"/>
        </dgm:presLayoutVars>
      </dgm:prSet>
      <dgm:spPr/>
    </dgm:pt>
    <dgm:pt modelId="{7186BB2E-2EAE-4DA0-B926-F6128D95890D}" type="pres">
      <dgm:prSet presAssocID="{B579D224-B1D2-4836-9501-BE3BAEC0E7C1}" presName="node" presStyleLbl="node1" presStyleIdx="0" presStyleCnt="4" custScaleX="138315" custScaleY="121403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B48FE5F5-7AE6-4267-B57D-580124BC4845}" type="pres">
      <dgm:prSet presAssocID="{F6F37E04-3DAE-43CC-A664-816EB685821E}" presName="spacerL" presStyleCnt="0"/>
      <dgm:spPr/>
    </dgm:pt>
    <dgm:pt modelId="{34605EB9-06ED-483D-A771-C5D4F83F5445}" type="pres">
      <dgm:prSet presAssocID="{F6F37E04-3DAE-43CC-A664-816EB685821E}" presName="sibTrans" presStyleLbl="sibTrans2D1" presStyleIdx="0" presStyleCnt="3"/>
      <dgm:spPr/>
      <dgm:t>
        <a:bodyPr/>
        <a:lstStyle/>
        <a:p>
          <a:endParaRPr lang="en-NZ"/>
        </a:p>
      </dgm:t>
    </dgm:pt>
    <dgm:pt modelId="{1E07DE8E-70EB-4F55-AD04-95B1B0A19250}" type="pres">
      <dgm:prSet presAssocID="{F6F37E04-3DAE-43CC-A664-816EB685821E}" presName="spacerR" presStyleCnt="0"/>
      <dgm:spPr/>
    </dgm:pt>
    <dgm:pt modelId="{737BE739-61E0-49D0-8F85-D68846F162B4}" type="pres">
      <dgm:prSet presAssocID="{47546CE0-4981-43F7-8957-AD750F88262F}" presName="node" presStyleLbl="node1" presStyleIdx="1" presStyleCnt="4" custScaleX="164717" custScaleY="109165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383E551E-6CE0-4F5F-88F9-C310771AC8EE}" type="pres">
      <dgm:prSet presAssocID="{3BED3A4F-2BFF-4D28-A4D1-1B22491053EF}" presName="spacerL" presStyleCnt="0"/>
      <dgm:spPr/>
    </dgm:pt>
    <dgm:pt modelId="{EB28C122-9A80-4BFF-8649-2D0B9FA12732}" type="pres">
      <dgm:prSet presAssocID="{3BED3A4F-2BFF-4D28-A4D1-1B22491053EF}" presName="sibTrans" presStyleLbl="sibTrans2D1" presStyleIdx="1" presStyleCnt="3"/>
      <dgm:spPr/>
      <dgm:t>
        <a:bodyPr/>
        <a:lstStyle/>
        <a:p>
          <a:endParaRPr lang="en-NZ"/>
        </a:p>
      </dgm:t>
    </dgm:pt>
    <dgm:pt modelId="{0F3864D3-B2F7-43EE-BB26-E67150628E37}" type="pres">
      <dgm:prSet presAssocID="{3BED3A4F-2BFF-4D28-A4D1-1B22491053EF}" presName="spacerR" presStyleCnt="0"/>
      <dgm:spPr/>
    </dgm:pt>
    <dgm:pt modelId="{9056FE92-36A1-48CD-B189-D3C5EA8799A6}" type="pres">
      <dgm:prSet presAssocID="{D7DCB090-C1B6-4C03-A917-D84EFD3DAF13}" presName="node" presStyleLbl="node1" presStyleIdx="2" presStyleCnt="4" custScaleX="133477" custScaleY="126921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5B8BC3A8-685F-479D-B1BD-8A6B7E1F31F8}" type="pres">
      <dgm:prSet presAssocID="{7E78DE45-E717-4FB6-9CFA-A8F199827416}" presName="spacerL" presStyleCnt="0"/>
      <dgm:spPr/>
    </dgm:pt>
    <dgm:pt modelId="{9CF0FA71-58E1-414B-A00B-F7BD2215DC7A}" type="pres">
      <dgm:prSet presAssocID="{7E78DE45-E717-4FB6-9CFA-A8F199827416}" presName="sibTrans" presStyleLbl="sibTrans2D1" presStyleIdx="2" presStyleCnt="3"/>
      <dgm:spPr/>
      <dgm:t>
        <a:bodyPr/>
        <a:lstStyle/>
        <a:p>
          <a:endParaRPr lang="en-NZ"/>
        </a:p>
      </dgm:t>
    </dgm:pt>
    <dgm:pt modelId="{EE7047BB-3E97-4AA2-968D-994E01F20AF2}" type="pres">
      <dgm:prSet presAssocID="{7E78DE45-E717-4FB6-9CFA-A8F199827416}" presName="spacerR" presStyleCnt="0"/>
      <dgm:spPr/>
    </dgm:pt>
    <dgm:pt modelId="{E233A9A6-655E-46BB-A3FD-C17A4FCD685D}" type="pres">
      <dgm:prSet presAssocID="{E627DB9E-3033-4C5B-A31C-09B49F6EEAD3}" presName="node" presStyleLbl="node1" presStyleIdx="3" presStyleCnt="4" custScaleX="183530" custScaleY="150649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</dgm:ptLst>
  <dgm:cxnLst>
    <dgm:cxn modelId="{6639A988-2D82-486A-AA89-2A2D34A6F31F}" type="presOf" srcId="{3BED3A4F-2BFF-4D28-A4D1-1B22491053EF}" destId="{EB28C122-9A80-4BFF-8649-2D0B9FA12732}" srcOrd="0" destOrd="0" presId="urn:microsoft.com/office/officeart/2005/8/layout/equation1"/>
    <dgm:cxn modelId="{859A10F3-B114-4610-9341-FC54EC5004B1}" type="presOf" srcId="{47546CE0-4981-43F7-8957-AD750F88262F}" destId="{737BE739-61E0-49D0-8F85-D68846F162B4}" srcOrd="0" destOrd="0" presId="urn:microsoft.com/office/officeart/2005/8/layout/equation1"/>
    <dgm:cxn modelId="{8E4B382B-ED69-4822-A735-432F07167429}" type="presOf" srcId="{E627DB9E-3033-4C5B-A31C-09B49F6EEAD3}" destId="{E233A9A6-655E-46BB-A3FD-C17A4FCD685D}" srcOrd="0" destOrd="0" presId="urn:microsoft.com/office/officeart/2005/8/layout/equation1"/>
    <dgm:cxn modelId="{3714A679-47EA-487C-986F-CF48675AE183}" srcId="{5D7F1216-A864-487B-BCAF-936F9E090AB3}" destId="{D7DCB090-C1B6-4C03-A917-D84EFD3DAF13}" srcOrd="2" destOrd="0" parTransId="{F26CCAAA-8529-4E50-83FB-BDBF5D5C3358}" sibTransId="{7E78DE45-E717-4FB6-9CFA-A8F199827416}"/>
    <dgm:cxn modelId="{EBA053E7-061E-46EE-B618-1B90FC25F387}" srcId="{5D7F1216-A864-487B-BCAF-936F9E090AB3}" destId="{47546CE0-4981-43F7-8957-AD750F88262F}" srcOrd="1" destOrd="0" parTransId="{FEAA50E8-20FF-4198-A2C4-8F5B92B7FDF8}" sibTransId="{3BED3A4F-2BFF-4D28-A4D1-1B22491053EF}"/>
    <dgm:cxn modelId="{BBC33106-75F6-4E15-ACE5-67DDC96C5A3E}" type="presOf" srcId="{5D7F1216-A864-487B-BCAF-936F9E090AB3}" destId="{A1D10461-FC87-40FD-84F1-F9F23B58FC51}" srcOrd="0" destOrd="0" presId="urn:microsoft.com/office/officeart/2005/8/layout/equation1"/>
    <dgm:cxn modelId="{C31F82C7-45D8-40CD-BFF6-B3E9D33693F1}" type="presOf" srcId="{B579D224-B1D2-4836-9501-BE3BAEC0E7C1}" destId="{7186BB2E-2EAE-4DA0-B926-F6128D95890D}" srcOrd="0" destOrd="0" presId="urn:microsoft.com/office/officeart/2005/8/layout/equation1"/>
    <dgm:cxn modelId="{20809D57-6484-4D69-994D-76AC5CFDDAA1}" srcId="{5D7F1216-A864-487B-BCAF-936F9E090AB3}" destId="{E627DB9E-3033-4C5B-A31C-09B49F6EEAD3}" srcOrd="3" destOrd="0" parTransId="{3A568E8D-767D-4120-BCB0-2A97C8B2421E}" sibTransId="{5A850E22-3E8D-4CA2-B464-DA01BCC15B7C}"/>
    <dgm:cxn modelId="{CB51822D-6970-4CA7-AC68-47822827AE30}" type="presOf" srcId="{7E78DE45-E717-4FB6-9CFA-A8F199827416}" destId="{9CF0FA71-58E1-414B-A00B-F7BD2215DC7A}" srcOrd="0" destOrd="0" presId="urn:microsoft.com/office/officeart/2005/8/layout/equation1"/>
    <dgm:cxn modelId="{7FDB296F-B454-4E25-B542-49C1FBB9297A}" type="presOf" srcId="{F6F37E04-3DAE-43CC-A664-816EB685821E}" destId="{34605EB9-06ED-483D-A771-C5D4F83F5445}" srcOrd="0" destOrd="0" presId="urn:microsoft.com/office/officeart/2005/8/layout/equation1"/>
    <dgm:cxn modelId="{CAFB02D7-BBD8-4E89-873B-AB5BDE411709}" type="presOf" srcId="{D7DCB090-C1B6-4C03-A917-D84EFD3DAF13}" destId="{9056FE92-36A1-48CD-B189-D3C5EA8799A6}" srcOrd="0" destOrd="0" presId="urn:microsoft.com/office/officeart/2005/8/layout/equation1"/>
    <dgm:cxn modelId="{32684EAA-22CD-4606-AC7E-7592A6C8C9ED}" srcId="{5D7F1216-A864-487B-BCAF-936F9E090AB3}" destId="{B579D224-B1D2-4836-9501-BE3BAEC0E7C1}" srcOrd="0" destOrd="0" parTransId="{7D4F3ABF-6417-4C02-BB53-49C27F9F6110}" sibTransId="{F6F37E04-3DAE-43CC-A664-816EB685821E}"/>
    <dgm:cxn modelId="{3534D0AB-3034-44E1-959F-36BE03FA3BAC}" type="presParOf" srcId="{A1D10461-FC87-40FD-84F1-F9F23B58FC51}" destId="{7186BB2E-2EAE-4DA0-B926-F6128D95890D}" srcOrd="0" destOrd="0" presId="urn:microsoft.com/office/officeart/2005/8/layout/equation1"/>
    <dgm:cxn modelId="{A00C4BED-0471-412F-A4BF-924ABA791AAA}" type="presParOf" srcId="{A1D10461-FC87-40FD-84F1-F9F23B58FC51}" destId="{B48FE5F5-7AE6-4267-B57D-580124BC4845}" srcOrd="1" destOrd="0" presId="urn:microsoft.com/office/officeart/2005/8/layout/equation1"/>
    <dgm:cxn modelId="{0DB43B86-2EB7-40F6-A699-FCDF8F7E99F5}" type="presParOf" srcId="{A1D10461-FC87-40FD-84F1-F9F23B58FC51}" destId="{34605EB9-06ED-483D-A771-C5D4F83F5445}" srcOrd="2" destOrd="0" presId="urn:microsoft.com/office/officeart/2005/8/layout/equation1"/>
    <dgm:cxn modelId="{4B489D01-B77B-4ECB-BD72-3F46E187BE54}" type="presParOf" srcId="{A1D10461-FC87-40FD-84F1-F9F23B58FC51}" destId="{1E07DE8E-70EB-4F55-AD04-95B1B0A19250}" srcOrd="3" destOrd="0" presId="urn:microsoft.com/office/officeart/2005/8/layout/equation1"/>
    <dgm:cxn modelId="{DA3D725E-0A13-4B68-BC67-31BD985CB387}" type="presParOf" srcId="{A1D10461-FC87-40FD-84F1-F9F23B58FC51}" destId="{737BE739-61E0-49D0-8F85-D68846F162B4}" srcOrd="4" destOrd="0" presId="urn:microsoft.com/office/officeart/2005/8/layout/equation1"/>
    <dgm:cxn modelId="{B60C70C6-34A5-4C57-9DA7-E9FE2AA30413}" type="presParOf" srcId="{A1D10461-FC87-40FD-84F1-F9F23B58FC51}" destId="{383E551E-6CE0-4F5F-88F9-C310771AC8EE}" srcOrd="5" destOrd="0" presId="urn:microsoft.com/office/officeart/2005/8/layout/equation1"/>
    <dgm:cxn modelId="{E32B5AD2-F3A6-4D24-9544-FC6EEA891D5D}" type="presParOf" srcId="{A1D10461-FC87-40FD-84F1-F9F23B58FC51}" destId="{EB28C122-9A80-4BFF-8649-2D0B9FA12732}" srcOrd="6" destOrd="0" presId="urn:microsoft.com/office/officeart/2005/8/layout/equation1"/>
    <dgm:cxn modelId="{4E56110C-895D-4ABD-A7EC-BFC9E576FDD5}" type="presParOf" srcId="{A1D10461-FC87-40FD-84F1-F9F23B58FC51}" destId="{0F3864D3-B2F7-43EE-BB26-E67150628E37}" srcOrd="7" destOrd="0" presId="urn:microsoft.com/office/officeart/2005/8/layout/equation1"/>
    <dgm:cxn modelId="{D6D6EB31-8712-4643-A04B-3E5B608FEA31}" type="presParOf" srcId="{A1D10461-FC87-40FD-84F1-F9F23B58FC51}" destId="{9056FE92-36A1-48CD-B189-D3C5EA8799A6}" srcOrd="8" destOrd="0" presId="urn:microsoft.com/office/officeart/2005/8/layout/equation1"/>
    <dgm:cxn modelId="{51B6E3D6-D74A-4E91-98CE-B4D0733DAF2C}" type="presParOf" srcId="{A1D10461-FC87-40FD-84F1-F9F23B58FC51}" destId="{5B8BC3A8-685F-479D-B1BD-8A6B7E1F31F8}" srcOrd="9" destOrd="0" presId="urn:microsoft.com/office/officeart/2005/8/layout/equation1"/>
    <dgm:cxn modelId="{09C792F0-EF67-43D8-8377-493A91B1993E}" type="presParOf" srcId="{A1D10461-FC87-40FD-84F1-F9F23B58FC51}" destId="{9CF0FA71-58E1-414B-A00B-F7BD2215DC7A}" srcOrd="10" destOrd="0" presId="urn:microsoft.com/office/officeart/2005/8/layout/equation1"/>
    <dgm:cxn modelId="{22847AFE-6D40-4626-AC03-68511B72C1F9}" type="presParOf" srcId="{A1D10461-FC87-40FD-84F1-F9F23B58FC51}" destId="{EE7047BB-3E97-4AA2-968D-994E01F20AF2}" srcOrd="11" destOrd="0" presId="urn:microsoft.com/office/officeart/2005/8/layout/equation1"/>
    <dgm:cxn modelId="{1A3D8C4F-4A18-4625-93EE-2D19B1BA0A52}" type="presParOf" srcId="{A1D10461-FC87-40FD-84F1-F9F23B58FC51}" destId="{E233A9A6-655E-46BB-A3FD-C17A4FCD685D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86BB2E-2EAE-4DA0-B926-F6128D95890D}">
      <dsp:nvSpPr>
        <dsp:cNvPr id="0" name=""/>
        <dsp:cNvSpPr/>
      </dsp:nvSpPr>
      <dsp:spPr>
        <a:xfrm>
          <a:off x="181" y="520001"/>
          <a:ext cx="1276292" cy="1120237"/>
        </a:xfrm>
        <a:prstGeom prst="ellipse">
          <a:avLst/>
        </a:prstGeom>
        <a:gradFill rotWithShape="1">
          <a:gsLst>
            <a:gs pos="0">
              <a:schemeClr val="dk1">
                <a:shade val="45000"/>
                <a:satMod val="155000"/>
              </a:schemeClr>
            </a:gs>
            <a:gs pos="60000">
              <a:schemeClr val="dk1">
                <a:shade val="95000"/>
                <a:satMod val="150000"/>
              </a:schemeClr>
            </a:gs>
            <a:gs pos="100000">
              <a:schemeClr val="dk1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dk1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800" kern="1200" dirty="0" smtClean="0"/>
            <a:t>Oil</a:t>
          </a:r>
          <a:endParaRPr lang="en-NZ" sz="1800" kern="1200" dirty="0"/>
        </a:p>
      </dsp:txBody>
      <dsp:txXfrm>
        <a:off x="181" y="520001"/>
        <a:ext cx="1276292" cy="1120237"/>
      </dsp:txXfrm>
    </dsp:sp>
    <dsp:sp modelId="{34605EB9-06ED-483D-A771-C5D4F83F5445}">
      <dsp:nvSpPr>
        <dsp:cNvPr id="0" name=""/>
        <dsp:cNvSpPr/>
      </dsp:nvSpPr>
      <dsp:spPr>
        <a:xfrm>
          <a:off x="1351400" y="812524"/>
          <a:ext cx="535191" cy="535191"/>
        </a:xfrm>
        <a:prstGeom prst="mathPl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NZ" sz="900" kern="1200" dirty="0"/>
        </a:p>
      </dsp:txBody>
      <dsp:txXfrm>
        <a:off x="1351400" y="812524"/>
        <a:ext cx="535191" cy="535191"/>
      </dsp:txXfrm>
    </dsp:sp>
    <dsp:sp modelId="{737BE739-61E0-49D0-8F85-D68846F162B4}">
      <dsp:nvSpPr>
        <dsp:cNvPr id="0" name=""/>
        <dsp:cNvSpPr/>
      </dsp:nvSpPr>
      <dsp:spPr>
        <a:xfrm>
          <a:off x="1961518" y="576463"/>
          <a:ext cx="1519914" cy="1007312"/>
        </a:xfrm>
        <a:prstGeom prst="ellipse">
          <a:avLst/>
        </a:prstGeom>
        <a:solidFill>
          <a:srgbClr val="4A9C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/>
            <a:t>Technology </a:t>
          </a:r>
          <a:endParaRPr lang="en-NZ" sz="1600" kern="1200" dirty="0"/>
        </a:p>
      </dsp:txBody>
      <dsp:txXfrm>
        <a:off x="1961518" y="576463"/>
        <a:ext cx="1519914" cy="1007312"/>
      </dsp:txXfrm>
    </dsp:sp>
    <dsp:sp modelId="{EB28C122-9A80-4BFF-8649-2D0B9FA12732}">
      <dsp:nvSpPr>
        <dsp:cNvPr id="0" name=""/>
        <dsp:cNvSpPr/>
      </dsp:nvSpPr>
      <dsp:spPr>
        <a:xfrm>
          <a:off x="3556359" y="812524"/>
          <a:ext cx="535191" cy="535191"/>
        </a:xfrm>
        <a:prstGeom prst="mathPl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NZ" sz="900" kern="1200" dirty="0"/>
        </a:p>
      </dsp:txBody>
      <dsp:txXfrm>
        <a:off x="3556359" y="812524"/>
        <a:ext cx="535191" cy="535191"/>
      </dsp:txXfrm>
    </dsp:sp>
    <dsp:sp modelId="{9056FE92-36A1-48CD-B189-D3C5EA8799A6}">
      <dsp:nvSpPr>
        <dsp:cNvPr id="0" name=""/>
        <dsp:cNvSpPr/>
      </dsp:nvSpPr>
      <dsp:spPr>
        <a:xfrm>
          <a:off x="4166477" y="494542"/>
          <a:ext cx="1231649" cy="1171154"/>
        </a:xfrm>
        <a:prstGeom prst="ellipse">
          <a:avLst/>
        </a:prstGeom>
        <a:solidFill>
          <a:srgbClr val="00B0F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100" kern="1200" dirty="0" smtClean="0"/>
            <a:t>Water*</a:t>
          </a:r>
          <a:endParaRPr lang="en-NZ" sz="2100" kern="1200" dirty="0"/>
        </a:p>
      </dsp:txBody>
      <dsp:txXfrm>
        <a:off x="4166477" y="494542"/>
        <a:ext cx="1231649" cy="1171154"/>
      </dsp:txXfrm>
    </dsp:sp>
    <dsp:sp modelId="{9CF0FA71-58E1-414B-A00B-F7BD2215DC7A}">
      <dsp:nvSpPr>
        <dsp:cNvPr id="0" name=""/>
        <dsp:cNvSpPr/>
      </dsp:nvSpPr>
      <dsp:spPr>
        <a:xfrm>
          <a:off x="5473054" y="812524"/>
          <a:ext cx="535191" cy="535191"/>
        </a:xfrm>
        <a:prstGeom prst="mathEqual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NZ" sz="2200" kern="1200" dirty="0"/>
        </a:p>
      </dsp:txBody>
      <dsp:txXfrm>
        <a:off x="5473054" y="812524"/>
        <a:ext cx="535191" cy="535191"/>
      </dsp:txXfrm>
    </dsp:sp>
    <dsp:sp modelId="{E233A9A6-655E-46BB-A3FD-C17A4FCD685D}">
      <dsp:nvSpPr>
        <dsp:cNvPr id="0" name=""/>
        <dsp:cNvSpPr/>
      </dsp:nvSpPr>
      <dsp:spPr>
        <a:xfrm>
          <a:off x="6083171" y="385068"/>
          <a:ext cx="1693510" cy="1390103"/>
        </a:xfrm>
        <a:prstGeom prst="ellipse">
          <a:avLst/>
        </a:prstGeom>
        <a:solidFill>
          <a:srgbClr val="4A9C00"/>
        </a:solidFill>
        <a:ln w="635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b="0" kern="1200" dirty="0" smtClean="0"/>
            <a:t>Stable        Low Emission Fuel</a:t>
          </a:r>
          <a:endParaRPr lang="en-NZ" sz="1600" b="0" kern="1200" dirty="0"/>
        </a:p>
      </dsp:txBody>
      <dsp:txXfrm>
        <a:off x="6083171" y="385068"/>
        <a:ext cx="1693510" cy="1390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31555DB1-8736-42A3-B48D-2B08FB93332A}" type="datetimeFigureOut">
              <a:rPr lang="en-US" smtClean="0"/>
              <a:pPr/>
              <a:t>8/17/2010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5400D380-E0D7-4EB1-B91E-BFCC7DA7F29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0BDB199F-A56C-4049-BA04-1447030960FF}" type="datetimeFigureOut">
              <a:rPr lang="en-US" smtClean="0"/>
              <a:pPr/>
              <a:t>8/17/2010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B3A019F3-8596-4028-9847-CBD3A185B0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 smtClean="0"/>
              <a:t>Click to add author information</a:t>
            </a:r>
            <a:endParaRPr lang="en-US" dirty="0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pic>
        <p:nvPicPr>
          <p:cNvPr id="30" name="ContosoLogo.jpg"/>
          <p:cNvPicPr>
            <a:picLocks noChangeAspect="1"/>
          </p:cNvPicPr>
          <p:nvPr/>
        </p:nvPicPr>
        <p:blipFill>
          <a:blip r:embed="rId2" cstate="print">
            <a:duotone>
              <a:schemeClr val="accent4"/>
              <a:srgbClr val="FFFFFF"/>
            </a:duotone>
          </a:blip>
          <a:stretch>
            <a:fillRect/>
          </a:stretch>
        </p:blipFill>
        <p:spPr>
          <a:xfrm>
            <a:off x="7696200" y="5791200"/>
            <a:ext cx="1371600" cy="10081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 lang="en-US" smtClean="0"/>
              <a:pPr/>
              <a:t>8/17/2010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 dirty="0"/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 algn="r"/>
            <a:fld id="{F17F374F-8F2E-42FC-B8C0-8EDFCA32CD96}" type="datetime1">
              <a:rPr lang="en-US" sz="1100" smtClean="0"/>
              <a:pPr algn="r"/>
              <a:t>8/17/2010</a:t>
            </a:fld>
            <a:endParaRPr lang="en-US" sz="1100" dirty="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797152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79512" y="4797152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r>
              <a:rPr lang="en-US" dirty="0" smtClean="0"/>
              <a:t>26 June 2010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73216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 l="47208" t="20959" r="18375" b="49181"/>
          <a:stretch>
            <a:fillRect/>
          </a:stretch>
        </p:blipFill>
        <p:spPr bwMode="auto">
          <a:xfrm>
            <a:off x="7743166" y="6165775"/>
            <a:ext cx="1400834" cy="6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6715472" cy="455712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pic>
        <p:nvPicPr>
          <p:cNvPr id="10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 l="47208" t="20959" r="18375" b="49181"/>
          <a:stretch>
            <a:fillRect/>
          </a:stretch>
        </p:blipFill>
        <p:spPr bwMode="auto">
          <a:xfrm>
            <a:off x="7020272" y="0"/>
            <a:ext cx="212372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323528" y="980728"/>
            <a:ext cx="8064896" cy="5544000"/>
          </a:xfrm>
          <a:prstGeom prst="rect">
            <a:avLst/>
          </a:prstGeom>
          <a:solidFill>
            <a:srgbClr val="353F15"/>
          </a:solidFill>
        </p:spPr>
        <p:txBody>
          <a:bodyPr wrap="square" rtlCol="0">
            <a:spAutoFit/>
          </a:bodyPr>
          <a:lstStyle/>
          <a:p>
            <a:endParaRPr lang="en-NZ" dirty="0">
              <a:solidFill>
                <a:srgbClr val="006600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596336" y="6525344"/>
            <a:ext cx="936104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 l="47208" t="20959" r="18375" b="49181"/>
          <a:stretch>
            <a:fillRect/>
          </a:stretch>
        </p:blipFill>
        <p:spPr bwMode="auto">
          <a:xfrm>
            <a:off x="7596336" y="6205176"/>
            <a:ext cx="1547664" cy="65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A1704A40-8D3B-4404-9986-2B5D36474D63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DE3B91AD-F2C9-43CB-A84C-1D5C130F2509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27D93220-918A-400D-B3FA-D8B22567DEBB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FEC9D3F2-7140-49B9-866C-D21246A5836E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CBEC585F-C108-48D6-9331-6628A0FBB73B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7293A964-5F5E-47DC-ABD9-08A6A9FFD04F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968C9C2A-D3B8-4543-8A47-F59C20C16D9A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extLst/>
          </a:lstStyle>
          <a:p>
            <a:pPr algn="r"/>
            <a:fld id="{29ED4C97-3C5D-482A-99AD-AD992C3024DE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3EF8FEE9-63ED-4C1B-8C25-9B47C2DA1E72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extLst/>
          </a:lstStyle>
          <a:p>
            <a:pPr algn="r"/>
            <a:fld id="{E8BD303E-7304-41BE-B693-A76D7275A3B0}" type="datetime1">
              <a:rPr lang="en-US" smtClean="0"/>
              <a:pPr algn="r"/>
              <a:t>8/17/2010</a:t>
            </a:fld>
            <a:endParaRPr lang="en-US" dirty="0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381000"/>
            <a:ext cx="8077200" cy="5867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>
              <a:defRPr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rPr lang="en-US" smtClean="0"/>
              <a:pPr algn="r"/>
              <a:t>8/17/2010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>
              <a:defRPr sz="1000"/>
            </a:lvl1pPr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>
              <a:defRPr sz="1000">
                <a:solidFill>
                  <a:sysClr val="windowText" lastClr="000000"/>
                </a:solidFill>
              </a:defRPr>
            </a:lvl1pPr>
            <a:extLst/>
          </a:lstStyle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pic>
        <p:nvPicPr>
          <p:cNvPr id="24" name="ContosoLogo.jpg"/>
          <p:cNvPicPr>
            <a:picLocks noChangeAspect="1"/>
          </p:cNvPicPr>
          <p:nvPr/>
        </p:nvPicPr>
        <p:blipFill>
          <a:blip r:embed="rId18" cstate="print">
            <a:duotone>
              <a:schemeClr val="accent4"/>
              <a:srgbClr val="FFFFFF"/>
            </a:duotone>
          </a:blip>
          <a:stretch>
            <a:fillRect/>
          </a:stretch>
        </p:blipFill>
        <p:spPr>
          <a:xfrm>
            <a:off x="7601712" y="6239256"/>
            <a:ext cx="838200" cy="61607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Ben\Documents\work\projects\Verdana%20corp%20-%20Ian\presentations\YouTube-%20Freight%20Train%20Exiting%20Parnell%20Tunnel.wmv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o.as/images/litewhitediesel.jpg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Ben\Documents\work\projects\Verdana%20corp%20-%20Ian\presentations\YouTube-%20USS%20Montana%20meets...wmv" TargetMode="Externa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Ben\Documents\work\projects\Verdana%20corp%20-%20Ian\presentations\Presentation%20KiwiRail%2017-8-2010\Pump%20VS%20Efuel.wmv" TargetMode="Externa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greendiesel.co.nz/" TargetMode="External"/><Relationship Id="rId4" Type="http://schemas.openxmlformats.org/officeDocument/2006/relationships/hyperlink" Target="http://www.veranis.co.nz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j.gov/dep/watershedmgt/cleanwaterbook/waterbook_chp10.htm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gbyworldcup.com/destinationnewzealand/index.html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r>
              <a:rPr lang="en-US" sz="2000" dirty="0" smtClean="0"/>
              <a:t>Train leaving Parnell tunnel</a:t>
            </a:r>
            <a:endParaRPr lang="en-NZ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517232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dirty="0" smtClean="0">
                <a:solidFill>
                  <a:srgbClr val="FFFF00"/>
                </a:solidFill>
              </a:rPr>
              <a:t>Towards a secure, sustainable, low emission fuel in New Zealand</a:t>
            </a:r>
            <a:endParaRPr lang="en-NZ" sz="2000" dirty="0">
              <a:solidFill>
                <a:srgbClr val="FFFF00"/>
              </a:solidFill>
            </a:endParaRPr>
          </a:p>
        </p:txBody>
      </p:sp>
      <p:pic>
        <p:nvPicPr>
          <p:cNvPr id="7" name="YouTube- Freight Train Exiting Parnell Tunnel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63688" y="1556792"/>
            <a:ext cx="5262598" cy="3589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610600" y="381000"/>
            <a:ext cx="533400" cy="58674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.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>
                <a:cs typeface="Arial" pitchFamily="34" charset="0"/>
              </a:rPr>
              <a:t>Introduction Veranis</a:t>
            </a:r>
          </a:p>
          <a:p>
            <a:endParaRPr lang="en-NZ" dirty="0"/>
          </a:p>
        </p:txBody>
      </p:sp>
      <p:sp>
        <p:nvSpPr>
          <p:cNvPr id="4" name="Rectangle 3"/>
          <p:cNvSpPr/>
          <p:nvPr/>
        </p:nvSpPr>
        <p:spPr>
          <a:xfrm>
            <a:off x="1403648" y="1720840"/>
            <a:ext cx="65527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Goals: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Create comprehensive solutions for liquid energy use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Future proof liquid energy in New Zealand &amp; Pacific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Path: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Liaise with authorities and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Assist operators of ‘diesel’ engines to improve:</a:t>
            </a:r>
            <a:b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</a:b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      </a:t>
            </a: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Emissions -  Strategic Position -   Brand/Image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How: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Expert Advice and Coordinate: Design, Build and Operate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23528" y="404664"/>
            <a:ext cx="6715472" cy="455712"/>
          </a:xfrm>
        </p:spPr>
        <p:txBody>
          <a:bodyPr/>
          <a:lstStyle/>
          <a:p>
            <a:r>
              <a:rPr lang="en-NZ" dirty="0" smtClean="0"/>
              <a:t>Introduction Veranis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268760"/>
            <a:ext cx="770485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Model:</a:t>
            </a:r>
            <a:endParaRPr lang="en-NZ" sz="2000" dirty="0" smtClean="0">
              <a:solidFill>
                <a:srgbClr val="FFFF00"/>
              </a:solidFill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Provide consultancy, project management and services (JV’s)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</a:t>
            </a:r>
            <a:r>
              <a:rPr lang="en-NZ" sz="2000" i="1" dirty="0" smtClean="0">
                <a:solidFill>
                  <a:srgbClr val="FFFF00"/>
                </a:solidFill>
                <a:cs typeface="Arial" pitchFamily="34" charset="0"/>
              </a:rPr>
              <a:t>NOT</a:t>
            </a: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producing or selling a fuel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Timing: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New Zealand emission guidelines on-road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used imports – after 1-2010 to 1-2013 euro 4 after 1 2013 euro 5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new imports – after 1-2010 and before 1-2011 euro 4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ARTA contracts: Euro 3</a:t>
            </a:r>
            <a:endParaRPr lang="en-NZ" sz="2000" dirty="0" smtClean="0">
              <a:solidFill>
                <a:srgbClr val="FFFF00"/>
              </a:solidFill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  Shipping :  </a:t>
            </a:r>
            <a:r>
              <a:rPr lang="en-NZ" sz="2000" dirty="0" smtClean="0">
                <a:solidFill>
                  <a:schemeClr val="bg1"/>
                </a:solidFill>
              </a:rPr>
              <a:t>Marpol Annex VI entered into force on 19 May 2005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as of October 2009 56 countries representing over 46% of the world's tonnage had become party to it. </a:t>
            </a:r>
            <a:br>
              <a:rPr lang="en-NZ" sz="2000" dirty="0" smtClean="0">
                <a:solidFill>
                  <a:schemeClr val="bg1"/>
                </a:solidFill>
              </a:rPr>
            </a:br>
            <a:r>
              <a:rPr lang="en-NZ" sz="2000" dirty="0" smtClean="0">
                <a:solidFill>
                  <a:schemeClr val="bg1"/>
                </a:solidFill>
              </a:rPr>
              <a:t>– NZ does not YET consider this – Australia &amp; Pacific does!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  </a:t>
            </a:r>
            <a:r>
              <a:rPr lang="en-NZ" sz="2000" dirty="0" smtClean="0">
                <a:solidFill>
                  <a:srgbClr val="FFFF00"/>
                </a:solidFill>
              </a:rPr>
              <a:t>‘Peak oil’ occurred in 2009</a:t>
            </a:r>
            <a:endParaRPr lang="en-N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Key People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23528" y="980728"/>
            <a:ext cx="813690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700" b="1" dirty="0" smtClean="0">
                <a:solidFill>
                  <a:srgbClr val="FFFF00"/>
                </a:solidFill>
                <a:cs typeface="Arial" pitchFamily="34" charset="0"/>
              </a:rPr>
              <a:t>Tony Devos – R &amp; D Director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NZ" sz="1700" dirty="0" smtClean="0">
                <a:solidFill>
                  <a:schemeClr val="bg1"/>
                </a:solidFill>
              </a:rPr>
              <a:t> Qualified BMW Master technician</a:t>
            </a:r>
          </a:p>
          <a:p>
            <a:pPr>
              <a:buFont typeface="Arial" pitchFamily="34" charset="0"/>
              <a:buChar char="•"/>
            </a:pPr>
            <a:r>
              <a:rPr lang="en-NZ" sz="1700" dirty="0" smtClean="0">
                <a:solidFill>
                  <a:schemeClr val="bg1"/>
                </a:solidFill>
              </a:rPr>
              <a:t> Worked with the R&amp;D departments of the worlds leading automotive  manufactures throughout Japan, Korea and the USA.</a:t>
            </a:r>
          </a:p>
          <a:p>
            <a:endParaRPr lang="en-NZ" sz="1700" dirty="0" smtClean="0">
              <a:solidFill>
                <a:schemeClr val="bg1"/>
              </a:solidFill>
            </a:endParaRPr>
          </a:p>
          <a:p>
            <a:pPr lvl="0"/>
            <a:r>
              <a:rPr lang="en-NZ" sz="1700" b="1" dirty="0" smtClean="0">
                <a:solidFill>
                  <a:srgbClr val="FFFF00"/>
                </a:solidFill>
              </a:rPr>
              <a:t>Ian Coard – </a:t>
            </a:r>
            <a:r>
              <a:rPr lang="en-US" sz="1700" b="1" dirty="0" smtClean="0">
                <a:solidFill>
                  <a:srgbClr val="FFFF00"/>
                </a:solidFill>
              </a:rPr>
              <a:t>Projects &amp; Operations Director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NZ" sz="1700" dirty="0" smtClean="0">
                <a:solidFill>
                  <a:schemeClr val="bg1"/>
                </a:solidFill>
              </a:rPr>
              <a:t>Oil &amp; gas industry for most of his 32 year career </a:t>
            </a:r>
          </a:p>
          <a:p>
            <a:pPr>
              <a:buFont typeface="Arial" pitchFamily="34" charset="0"/>
              <a:buChar char="•"/>
            </a:pPr>
            <a:r>
              <a:rPr lang="en-NZ" sz="1700" dirty="0" smtClean="0">
                <a:solidFill>
                  <a:schemeClr val="bg1"/>
                </a:solidFill>
              </a:rPr>
              <a:t> 2007 retired as Chevron’s Manager – Global Downstream Projects (Houston)  Involved capital stewardship of major projects focusing on the new businesses in Asia, Middle East and Latin America. </a:t>
            </a:r>
          </a:p>
          <a:p>
            <a:endParaRPr lang="en-NZ" sz="1700" b="1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700" b="1" dirty="0" smtClean="0">
                <a:solidFill>
                  <a:srgbClr val="FFFF00"/>
                </a:solidFill>
                <a:cs typeface="Arial" pitchFamily="34" charset="0"/>
              </a:rPr>
              <a:t>Drs. Ben Keet FRSC, Managing Director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22 years Geo &amp; Hydro: 4000 environmental projects worldwide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Set up and managed companies in Wellington (‘88), Melbourne(‘90),  Sydney (‘91), Brisbane(‘91), Perth(‘93), Arnhem &amp; Assen (‘94 Holland), </a:t>
            </a:r>
            <a:r>
              <a:rPr lang="en-NZ" sz="1700" dirty="0" smtClean="0">
                <a:solidFill>
                  <a:schemeClr val="bg1"/>
                </a:solidFill>
              </a:rPr>
              <a:t>Grand-Duché de Luxembourg</a:t>
            </a:r>
            <a:r>
              <a:rPr lang="en-US" sz="1700" dirty="0" smtClean="0">
                <a:solidFill>
                  <a:schemeClr val="bg1"/>
                </a:solidFill>
              </a:rPr>
              <a:t> (‘95) and from 2003 back in New Zealand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5 years Shell International : UK, Algeria, Gabon, London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700" dirty="0" smtClean="0">
                <a:solidFill>
                  <a:schemeClr val="bg1"/>
                </a:solidFill>
              </a:rPr>
              <a:t>5 years Lecturing Physics &amp; Models, University of Amsterdam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NZ" sz="1700" dirty="0" smtClean="0">
                <a:solidFill>
                  <a:srgbClr val="FFFF00"/>
                </a:solidFill>
              </a:rPr>
              <a:t>Others: Marine, Mechanical, Structural Civil and Chemical Engineers, all 20 yrs+ experience</a:t>
            </a:r>
            <a:endParaRPr lang="en-US" sz="17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Research support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124744"/>
            <a:ext cx="69127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Centre for Smart Product Wellington Polytechnic (WELTEC)</a:t>
            </a:r>
          </a:p>
          <a:p>
            <a:pPr lvl="1"/>
            <a:endParaRPr lang="en-NZ" sz="2000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Dyno-bay, engine testing of fuels</a:t>
            </a:r>
          </a:p>
          <a:p>
            <a:pPr lvl="1"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 lvl="1"/>
            <a:r>
              <a:rPr lang="en-NZ" sz="2000" dirty="0" smtClean="0">
                <a:solidFill>
                  <a:srgbClr val="FFFF00"/>
                </a:solidFill>
              </a:rPr>
              <a:t>Massey University, Institute of Fundamental Research</a:t>
            </a:r>
          </a:p>
          <a:p>
            <a:pPr lvl="1"/>
            <a:endParaRPr lang="en-NZ" sz="2000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 Physical,  Chemical and Electrochemical  analysis</a:t>
            </a:r>
          </a:p>
          <a:p>
            <a:pPr lvl="1"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 lvl="1"/>
            <a:r>
              <a:rPr lang="en-NZ" sz="2000" dirty="0" smtClean="0">
                <a:solidFill>
                  <a:srgbClr val="FFFF00"/>
                </a:solidFill>
              </a:rPr>
              <a:t>Victoria University, School of Chemical and Physical Sciences</a:t>
            </a:r>
          </a:p>
          <a:p>
            <a:pPr lvl="1"/>
            <a:endParaRPr lang="en-NZ" sz="2000" dirty="0" smtClean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 Analysis of surface active </a:t>
            </a:r>
            <a:r>
              <a:rPr lang="en-NZ" sz="2000" dirty="0" err="1" smtClean="0">
                <a:solidFill>
                  <a:schemeClr val="bg1"/>
                </a:solidFill>
              </a:rPr>
              <a:t>nano</a:t>
            </a:r>
            <a:r>
              <a:rPr lang="en-NZ" sz="2000" dirty="0" smtClean="0">
                <a:solidFill>
                  <a:schemeClr val="bg1"/>
                </a:solidFill>
              </a:rPr>
              <a:t>-structures</a:t>
            </a:r>
          </a:p>
        </p:txBody>
      </p:sp>
      <p:pic>
        <p:nvPicPr>
          <p:cNvPr id="4" name="Picture 8" descr="WelTec_Logo_Portait_CM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301208"/>
            <a:ext cx="825644" cy="1022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9786" y="5445224"/>
            <a:ext cx="232345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 cstate="print"/>
          <a:srcRect l="5484" t="18617" r="71560" b="73404"/>
          <a:stretch>
            <a:fillRect/>
          </a:stretch>
        </p:blipFill>
        <p:spPr bwMode="auto">
          <a:xfrm>
            <a:off x="5220072" y="5517232"/>
            <a:ext cx="2952328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HISTORY of the VERANIS Team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95536" y="1124744"/>
            <a:ext cx="7848872" cy="527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lnSpc>
                <a:spcPct val="170000"/>
              </a:lnSpc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2008 	- R &amp; D facility established on WelTec premises </a:t>
            </a:r>
          </a:p>
          <a:p>
            <a:pPr fontAlgn="auto"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r>
              <a:rPr lang="en-NZ" dirty="0" smtClean="0">
                <a:solidFill>
                  <a:schemeClr val="bg1"/>
                </a:solidFill>
              </a:rPr>
              <a:t>2008/10 	- MOT Heavy Vehicle Productivity Project 	</a:t>
            </a:r>
          </a:p>
          <a:p>
            <a:pPr fontAlgn="auto"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2009/03	- Presented at the Geneva International Advanced Mobility Forum</a:t>
            </a:r>
            <a:br>
              <a:rPr lang="en-NZ" dirty="0" smtClean="0">
                <a:solidFill>
                  <a:schemeClr val="bg1"/>
                </a:solidFill>
              </a:rPr>
            </a:br>
            <a:r>
              <a:rPr lang="en-NZ" dirty="0" smtClean="0">
                <a:solidFill>
                  <a:schemeClr val="bg1"/>
                </a:solidFill>
              </a:rPr>
              <a:t>                    (I.A.M.F.) – contact with other Green Diesel producers in Europe</a:t>
            </a:r>
          </a:p>
          <a:p>
            <a:pPr fontAlgn="auto"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2009/05	-  ‘Static' Generator Trials at Seaview Transfer  station (300KVA)</a:t>
            </a:r>
          </a:p>
          <a:p>
            <a:pPr fontAlgn="auto"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2009/08	- ’Mobile’ Equipment Trials at </a:t>
            </a:r>
            <a:r>
              <a:rPr lang="en-NZ" dirty="0" err="1" smtClean="0">
                <a:solidFill>
                  <a:schemeClr val="bg1"/>
                </a:solidFill>
              </a:rPr>
              <a:t>Wainuiomata</a:t>
            </a:r>
            <a:r>
              <a:rPr lang="en-NZ" dirty="0" smtClean="0">
                <a:solidFill>
                  <a:schemeClr val="bg1"/>
                </a:solidFill>
              </a:rPr>
              <a:t> landfill</a:t>
            </a:r>
          </a:p>
          <a:p>
            <a:pPr fontAlgn="auto"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NZ" dirty="0" smtClean="0">
                <a:solidFill>
                  <a:schemeClr val="bg1"/>
                </a:solidFill>
              </a:rPr>
              <a:t>2009/12	- 10KL/Day production capacity</a:t>
            </a:r>
          </a:p>
          <a:p>
            <a:pPr fontAlgn="auto"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NZ" dirty="0" smtClean="0">
                <a:solidFill>
                  <a:schemeClr val="bg1"/>
                </a:solidFill>
              </a:rPr>
              <a:t>2010/09 	-  Commencing bus project with national operator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NZ" dirty="0" smtClean="0">
                <a:solidFill>
                  <a:schemeClr val="bg1"/>
                </a:solidFill>
              </a:rPr>
              <a:t>          </a:t>
            </a:r>
            <a:r>
              <a:rPr lang="en-NZ" i="1" dirty="0" smtClean="0">
                <a:solidFill>
                  <a:srgbClr val="FFFF00"/>
                </a:solidFill>
              </a:rPr>
              <a:t>Veranis Corporation Ltd is a NZ owned and operated Company, </a:t>
            </a:r>
            <a:br>
              <a:rPr lang="en-NZ" i="1" dirty="0" smtClean="0">
                <a:solidFill>
                  <a:srgbClr val="FFFF00"/>
                </a:solidFill>
              </a:rPr>
            </a:br>
            <a:r>
              <a:rPr lang="en-NZ" i="1" dirty="0" smtClean="0">
                <a:solidFill>
                  <a:srgbClr val="FFFF00"/>
                </a:solidFill>
              </a:rPr>
              <a:t>     with a strong desire to make New Zealand a better and cleaner place.</a:t>
            </a:r>
            <a:endParaRPr lang="en-NZ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Solution to (Air) Pollution: Dilute with Water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827584" y="1124744"/>
            <a:ext cx="69127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b="1" dirty="0" smtClean="0">
                <a:solidFill>
                  <a:srgbClr val="FFFF00"/>
                </a:solidFill>
                <a:latin typeface="Gill Sans MT" pitchFamily="34" charset="0"/>
              </a:rPr>
              <a:t>What is emulsion fuel?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Emulsified fuels are defined as emulsions of ‘water in fuel’.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Typically made of 10-20% water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Additives are used to stabilise the fuel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*</a:t>
            </a:r>
            <a:r>
              <a:rPr lang="en-NZ" sz="2000" dirty="0" smtClean="0">
                <a:solidFill>
                  <a:srgbClr val="FFFF00"/>
                </a:solidFill>
              </a:rPr>
              <a:t> Water can be blended with other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   hydrophilic fluids (alcohols, etc.)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67544" y="1628800"/>
          <a:ext cx="7776864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ite white diesel from Eco Energy">
            <a:hlinkClick r:id="rId8" tooltip="lite white diesel produced by Eco Energy Holding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4005064"/>
            <a:ext cx="3152392" cy="23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latin typeface="Arial" pitchFamily="34" charset="0"/>
                <a:cs typeface="Arial" pitchFamily="34" charset="0"/>
              </a:rPr>
              <a:t>History of emulsified fuel…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539552" y="1268760"/>
            <a:ext cx="792088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N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dding water to diesel dates back to the </a:t>
            </a:r>
            <a:r>
              <a:rPr lang="en-NZ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early 1900’s</a:t>
            </a:r>
            <a:r>
              <a:rPr lang="en-N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There are </a:t>
            </a:r>
            <a:r>
              <a:rPr lang="en-NZ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hundreds of patents </a:t>
            </a:r>
            <a:r>
              <a:rPr lang="en-N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issued on water-diesel blends.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400" dirty="0" smtClean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1931 Joseph Vance -  liquid fuel of hydrocarbon and 40 to 60% water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1944 Sol B. Wiezer and Vaman R. Kokatnur  - Up to 50% water in hydrocarbon fuels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1951 Bernard </a:t>
            </a:r>
            <a:r>
              <a:rPr lang="en-NZ" sz="1400" dirty="0" err="1" smtClean="0">
                <a:solidFill>
                  <a:schemeClr val="bg1"/>
                </a:solidFill>
              </a:rPr>
              <a:t>Magui</a:t>
            </a:r>
            <a:r>
              <a:rPr lang="en-NZ" sz="1400" dirty="0" smtClean="0">
                <a:solidFill>
                  <a:schemeClr val="bg1"/>
                </a:solidFill>
              </a:rPr>
              <a:t> and  Andre Gerard - apparatus to emulsify water into fuel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1971 Eric C. </a:t>
            </a:r>
            <a:r>
              <a:rPr lang="en-NZ" sz="1400" dirty="0" err="1" smtClean="0">
                <a:solidFill>
                  <a:schemeClr val="bg1"/>
                </a:solidFill>
              </a:rPr>
              <a:t>Cottell</a:t>
            </a:r>
            <a:r>
              <a:rPr lang="en-NZ" sz="1400" dirty="0" smtClean="0">
                <a:solidFill>
                  <a:schemeClr val="bg1"/>
                </a:solidFill>
              </a:rPr>
              <a:t> - apparatus to emulsify up to 50% water into hydrocarbon fuels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1979 "Fire Resistant Diesel Fuel" Southwest Research Institute (</a:t>
            </a:r>
            <a:r>
              <a:rPr lang="en-NZ" sz="1400" dirty="0" err="1" smtClean="0">
                <a:solidFill>
                  <a:schemeClr val="bg1"/>
                </a:solidFill>
              </a:rPr>
              <a:t>SwRI</a:t>
            </a:r>
            <a:r>
              <a:rPr lang="en-NZ" sz="1400" dirty="0" smtClean="0">
                <a:solidFill>
                  <a:schemeClr val="bg1"/>
                </a:solidFill>
              </a:rPr>
              <a:t>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1987 </a:t>
            </a:r>
            <a:r>
              <a:rPr lang="en-NZ" sz="1400" dirty="0" err="1" smtClean="0">
                <a:solidFill>
                  <a:schemeClr val="bg1"/>
                </a:solidFill>
              </a:rPr>
              <a:t>Gerold</a:t>
            </a:r>
            <a:r>
              <a:rPr lang="en-NZ" sz="1400" dirty="0" smtClean="0">
                <a:solidFill>
                  <a:schemeClr val="bg1"/>
                </a:solidFill>
              </a:rPr>
              <a:t> Kunz of Zurich, Switzerland, Assignor for </a:t>
            </a:r>
            <a:r>
              <a:rPr lang="en-NZ" sz="1400" dirty="0" err="1" smtClean="0">
                <a:solidFill>
                  <a:schemeClr val="bg1"/>
                </a:solidFill>
              </a:rPr>
              <a:t>Zugol</a:t>
            </a:r>
            <a:r>
              <a:rPr lang="en-NZ" sz="1400" dirty="0" smtClean="0">
                <a:solidFill>
                  <a:schemeClr val="bg1"/>
                </a:solidFill>
              </a:rPr>
              <a:t> AG files patent for water in fuel oil </a:t>
            </a:r>
            <a:br>
              <a:rPr lang="en-NZ" sz="1400" dirty="0" smtClean="0">
                <a:solidFill>
                  <a:schemeClr val="bg1"/>
                </a:solidFill>
              </a:rPr>
            </a:br>
            <a:r>
              <a:rPr lang="en-NZ" sz="1400" dirty="0" smtClean="0">
                <a:solidFill>
                  <a:schemeClr val="bg1"/>
                </a:solidFill>
              </a:rPr>
              <a:t>         emulsions.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1991 Rudolf W. </a:t>
            </a:r>
            <a:r>
              <a:rPr lang="en-NZ" sz="1400" dirty="0" err="1" smtClean="0">
                <a:solidFill>
                  <a:schemeClr val="bg1"/>
                </a:solidFill>
              </a:rPr>
              <a:t>Gunnerman</a:t>
            </a:r>
            <a:r>
              <a:rPr lang="en-NZ" sz="1400" dirty="0" smtClean="0">
                <a:solidFill>
                  <a:schemeClr val="bg1"/>
                </a:solidFill>
              </a:rPr>
              <a:t> filed a U, S. Patent for 20 to 80% water emulsified into hydrocarbon</a:t>
            </a:r>
            <a:br>
              <a:rPr lang="en-NZ" sz="1400" dirty="0" smtClean="0">
                <a:solidFill>
                  <a:schemeClr val="bg1"/>
                </a:solidFill>
              </a:rPr>
            </a:br>
            <a:r>
              <a:rPr lang="en-NZ" sz="1400" dirty="0" smtClean="0">
                <a:solidFill>
                  <a:schemeClr val="bg1"/>
                </a:solidFill>
              </a:rPr>
              <a:t>         fuels.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1995 Nevada certifies Advanced Fuels water in fuel emulsions as a "Clean Alternative Fuel“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1997 A-55 and Caterpillar dissolve joint venture to pursue different programmes and better </a:t>
            </a:r>
            <a:br>
              <a:rPr lang="en-NZ" sz="1400" dirty="0" smtClean="0">
                <a:solidFill>
                  <a:schemeClr val="bg1"/>
                </a:solidFill>
              </a:rPr>
            </a:br>
            <a:r>
              <a:rPr lang="en-NZ" sz="1400" dirty="0" smtClean="0">
                <a:solidFill>
                  <a:schemeClr val="bg1"/>
                </a:solidFill>
              </a:rPr>
              <a:t>         capitalise on business opportunities.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1997 </a:t>
            </a:r>
            <a:r>
              <a:rPr lang="en-NZ" sz="1400" dirty="0" err="1" smtClean="0">
                <a:solidFill>
                  <a:schemeClr val="bg1"/>
                </a:solidFill>
              </a:rPr>
              <a:t>Lemelson</a:t>
            </a:r>
            <a:r>
              <a:rPr lang="en-NZ" sz="1400" dirty="0" smtClean="0">
                <a:solidFill>
                  <a:schemeClr val="bg1"/>
                </a:solidFill>
              </a:rPr>
              <a:t>-MIT Program name Dr. </a:t>
            </a:r>
            <a:r>
              <a:rPr lang="en-NZ" sz="1400" dirty="0" err="1" smtClean="0">
                <a:solidFill>
                  <a:schemeClr val="bg1"/>
                </a:solidFill>
              </a:rPr>
              <a:t>Gunnerman</a:t>
            </a:r>
            <a:r>
              <a:rPr lang="en-NZ" sz="1400" dirty="0" smtClean="0">
                <a:solidFill>
                  <a:schemeClr val="bg1"/>
                </a:solidFill>
              </a:rPr>
              <a:t> the inventor of the week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2001 California Air Resources Board (ARB) verifies </a:t>
            </a:r>
            <a:r>
              <a:rPr lang="en-NZ" sz="1400" dirty="0" err="1" smtClean="0">
                <a:solidFill>
                  <a:schemeClr val="bg1"/>
                </a:solidFill>
              </a:rPr>
              <a:t>PuriNOx</a:t>
            </a:r>
            <a:r>
              <a:rPr lang="en-NZ" sz="1400" dirty="0" smtClean="0">
                <a:solidFill>
                  <a:schemeClr val="bg1"/>
                </a:solidFill>
              </a:rPr>
              <a:t>  as Alternate diesel fuel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2002 California Air Resources Board (ARB) verifies </a:t>
            </a:r>
            <a:r>
              <a:rPr lang="en-NZ" sz="1400" dirty="0" err="1" smtClean="0">
                <a:solidFill>
                  <a:schemeClr val="bg1"/>
                </a:solidFill>
              </a:rPr>
              <a:t>Aquazole</a:t>
            </a:r>
            <a:r>
              <a:rPr lang="en-NZ" sz="1400" dirty="0" smtClean="0">
                <a:solidFill>
                  <a:schemeClr val="bg1"/>
                </a:solidFill>
              </a:rPr>
              <a:t> as Alternate diesel fuel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2002 </a:t>
            </a:r>
            <a:r>
              <a:rPr lang="en-NZ" sz="1400" dirty="0" err="1" smtClean="0">
                <a:solidFill>
                  <a:schemeClr val="bg1"/>
                </a:solidFill>
              </a:rPr>
              <a:t>PuriNOx</a:t>
            </a:r>
            <a:r>
              <a:rPr lang="en-NZ" sz="1400" dirty="0" smtClean="0">
                <a:solidFill>
                  <a:schemeClr val="bg1"/>
                </a:solidFill>
              </a:rPr>
              <a:t> receives EPA fuel registration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2003 European Emulsion Fuels Manufacturers Association (EEFMA) formed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2005 Environmental Defence Fund includes overview of diesel/water emulsions in the "Cleaner </a:t>
            </a:r>
            <a:br>
              <a:rPr lang="en-NZ" sz="1400" dirty="0" smtClean="0">
                <a:solidFill>
                  <a:schemeClr val="bg1"/>
                </a:solidFill>
              </a:rPr>
            </a:br>
            <a:r>
              <a:rPr lang="en-NZ" sz="1400" dirty="0" smtClean="0">
                <a:solidFill>
                  <a:schemeClr val="bg1"/>
                </a:solidFill>
              </a:rPr>
              <a:t>         Diesel Handbook"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1400" dirty="0" smtClean="0">
                <a:solidFill>
                  <a:schemeClr val="bg1"/>
                </a:solidFill>
              </a:rPr>
              <a:t>2006 Federal fuel tax reductions for diesel-water fuel emulsions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dirty="0" smtClean="0">
                <a:cs typeface="Arial" pitchFamily="34" charset="0"/>
              </a:rPr>
              <a:t>Why do emulsion fuels burn more complete?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endParaRPr lang="en-NZ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283" y="1340768"/>
            <a:ext cx="804434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Why do emulsion fuels burn more complete?</a:t>
            </a:r>
          </a:p>
          <a:p>
            <a:endParaRPr lang="en-NZ" dirty="0"/>
          </a:p>
        </p:txBody>
      </p:sp>
      <p:pic>
        <p:nvPicPr>
          <p:cNvPr id="3" name="Picture 2"/>
          <p:cNvPicPr/>
          <p:nvPr/>
        </p:nvPicPr>
        <p:blipFill>
          <a:blip r:embed="rId3" cstate="print"/>
          <a:srcRect l="43655" t="24941" r="16896" b="21077"/>
          <a:stretch>
            <a:fillRect/>
          </a:stretch>
        </p:blipFill>
        <p:spPr bwMode="auto">
          <a:xfrm>
            <a:off x="395536" y="1052736"/>
            <a:ext cx="61206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516216" y="2204864"/>
            <a:ext cx="18722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In cylinder </a:t>
            </a:r>
            <a:br>
              <a:rPr lang="en-NZ" dirty="0" smtClean="0">
                <a:solidFill>
                  <a:schemeClr val="bg1"/>
                </a:solidFill>
              </a:rPr>
            </a:br>
            <a:r>
              <a:rPr lang="en-NZ" dirty="0" smtClean="0">
                <a:solidFill>
                  <a:schemeClr val="bg1"/>
                </a:solidFill>
              </a:rPr>
              <a:t>high speed photography shows better mixing of fuel </a:t>
            </a:r>
          </a:p>
          <a:p>
            <a:r>
              <a:rPr lang="en-NZ" dirty="0" smtClean="0">
                <a:solidFill>
                  <a:schemeClr val="bg1"/>
                </a:solidFill>
              </a:rPr>
              <a:t>and air </a:t>
            </a:r>
          </a:p>
          <a:p>
            <a:r>
              <a:rPr lang="en-NZ" dirty="0" smtClean="0">
                <a:solidFill>
                  <a:schemeClr val="bg1"/>
                </a:solidFill>
              </a:rPr>
              <a:t>resulting in </a:t>
            </a:r>
          </a:p>
          <a:p>
            <a:r>
              <a:rPr lang="en-NZ" b="1" dirty="0" smtClean="0">
                <a:solidFill>
                  <a:schemeClr val="bg1"/>
                </a:solidFill>
              </a:rPr>
              <a:t>more complete combustion</a:t>
            </a:r>
            <a:endParaRPr lang="en-N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Emulsion fuels produced by Major Oil Companies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95536" y="112474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Shell: Aquadiesel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Lubrizol: PuriNOx used in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r>
              <a:rPr lang="en-NZ" sz="2000" dirty="0" smtClean="0">
                <a:solidFill>
                  <a:schemeClr val="bg1"/>
                </a:solidFill>
              </a:rPr>
              <a:t> Chevron’s Proformix™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BP: Orinomulsion, Aspira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TotalFinaElf: Aquazole</a:t>
            </a:r>
          </a:p>
          <a:p>
            <a:endParaRPr lang="en-NZ" b="1" dirty="0" smtClean="0">
              <a:solidFill>
                <a:schemeClr val="bg1"/>
              </a:solidFill>
              <a:latin typeface="Gill Sans MT" pitchFamily="34" charset="0"/>
            </a:endParaRPr>
          </a:p>
          <a:p>
            <a:endParaRPr lang="en-NZ" b="1" dirty="0" smtClean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3687" y="2996952"/>
            <a:ext cx="4895939" cy="343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Established use areas: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539552" y="1268760"/>
            <a:ext cx="784887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</a:endParaRPr>
          </a:p>
          <a:p>
            <a:pPr fontAlgn="auto"/>
            <a:r>
              <a:rPr lang="en-GB" sz="2000" dirty="0" smtClean="0">
                <a:solidFill>
                  <a:srgbClr val="FFFF00"/>
                </a:solidFill>
              </a:rPr>
              <a:t>On-Road :</a:t>
            </a:r>
            <a:endParaRPr lang="en-NZ" sz="2000" dirty="0" smtClean="0">
              <a:solidFill>
                <a:srgbClr val="FFFF00"/>
              </a:solidFill>
            </a:endParaRPr>
          </a:p>
          <a:p>
            <a:pPr lvl="1" fontAlgn="auto"/>
            <a:r>
              <a:rPr lang="en-NZ" sz="2000" dirty="0" smtClean="0">
                <a:solidFill>
                  <a:srgbClr val="FFFF00"/>
                </a:solidFill>
              </a:rPr>
              <a:t>	</a:t>
            </a:r>
            <a:r>
              <a:rPr lang="en-NZ" sz="2000" dirty="0" smtClean="0">
                <a:solidFill>
                  <a:schemeClr val="bg1"/>
                </a:solidFill>
              </a:rPr>
              <a:t>Public fleets.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 	Mass transit fleets.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Private fleets.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Garbage collection fleets.</a:t>
            </a:r>
            <a:endParaRPr lang="en-GB" sz="2000" dirty="0" smtClean="0">
              <a:solidFill>
                <a:schemeClr val="bg1"/>
              </a:solidFill>
            </a:endParaRPr>
          </a:p>
          <a:p>
            <a:pPr fontAlgn="auto"/>
            <a:r>
              <a:rPr lang="en-GB" sz="2000" dirty="0" smtClean="0">
                <a:solidFill>
                  <a:srgbClr val="FFFF00"/>
                </a:solidFill>
              </a:rPr>
              <a:t>Off-Road:</a:t>
            </a:r>
            <a:endParaRPr lang="en-NZ" sz="2000" dirty="0" smtClean="0">
              <a:solidFill>
                <a:srgbClr val="FFFF00"/>
              </a:solidFill>
            </a:endParaRPr>
          </a:p>
          <a:p>
            <a:pPr lvl="1" fontAlgn="auto"/>
            <a:r>
              <a:rPr lang="en-NZ" sz="2000" dirty="0" smtClean="0">
                <a:solidFill>
                  <a:srgbClr val="FFFF00"/>
                </a:solidFill>
              </a:rPr>
              <a:t>	</a:t>
            </a:r>
            <a:r>
              <a:rPr lang="en-NZ" sz="2000" dirty="0" smtClean="0">
                <a:solidFill>
                  <a:schemeClr val="bg1"/>
                </a:solidFill>
              </a:rPr>
              <a:t>Marine engines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Locomotives. 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Power generation.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Construction equipment.</a:t>
            </a:r>
            <a:endParaRPr lang="en-GB" sz="2000" dirty="0" smtClean="0">
              <a:solidFill>
                <a:schemeClr val="bg1"/>
              </a:solidFill>
            </a:endParaRPr>
          </a:p>
          <a:p>
            <a:pPr fontAlgn="auto"/>
            <a:r>
              <a:rPr lang="en-GB" sz="2000" dirty="0" smtClean="0">
                <a:solidFill>
                  <a:srgbClr val="FFFF00"/>
                </a:solidFill>
              </a:rPr>
              <a:t>Other:</a:t>
            </a:r>
            <a:endParaRPr lang="en-NZ" sz="2000" dirty="0" smtClean="0">
              <a:solidFill>
                <a:srgbClr val="FFFF00"/>
              </a:solidFill>
            </a:endParaRPr>
          </a:p>
          <a:p>
            <a:pPr lvl="1" fontAlgn="auto"/>
            <a:r>
              <a:rPr lang="en-NZ" sz="2000" dirty="0" smtClean="0">
                <a:solidFill>
                  <a:srgbClr val="FFFF00"/>
                </a:solidFill>
              </a:rPr>
              <a:t>	</a:t>
            </a:r>
            <a:r>
              <a:rPr lang="en-NZ" sz="2000" dirty="0" smtClean="0">
                <a:solidFill>
                  <a:schemeClr val="bg1"/>
                </a:solidFill>
              </a:rPr>
              <a:t>Large combined energy - heat installations </a:t>
            </a:r>
            <a:br>
              <a:rPr lang="en-NZ" sz="2000" dirty="0" smtClean="0">
                <a:solidFill>
                  <a:schemeClr val="bg1"/>
                </a:solidFill>
              </a:rPr>
            </a:br>
            <a:r>
              <a:rPr lang="en-NZ" sz="2000" dirty="0" smtClean="0">
                <a:solidFill>
                  <a:schemeClr val="bg1"/>
                </a:solidFill>
              </a:rPr>
              <a:t>	(apartment complexes, hospitals, universities, etc).</a:t>
            </a:r>
          </a:p>
          <a:p>
            <a:pPr lvl="1" fontAlgn="auto"/>
            <a:r>
              <a:rPr lang="en-NZ" sz="2000" dirty="0" smtClean="0">
                <a:solidFill>
                  <a:schemeClr val="bg1"/>
                </a:solidFill>
              </a:rPr>
              <a:t>	Industrial boilers</a:t>
            </a:r>
            <a:endParaRPr lang="en-NZ" sz="2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Examples of city buses, ports, shipping.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95536" y="1124744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</a:t>
            </a:r>
            <a:r>
              <a:rPr lang="en-NZ" sz="2000" dirty="0" smtClean="0">
                <a:solidFill>
                  <a:srgbClr val="FFFF00"/>
                </a:solidFill>
              </a:rPr>
              <a:t>Port of Los Angeles </a:t>
            </a:r>
            <a:r>
              <a:rPr lang="en-NZ" sz="2000" dirty="0" smtClean="0">
                <a:solidFill>
                  <a:schemeClr val="bg1"/>
                </a:solidFill>
              </a:rPr>
              <a:t>(PuriNOx) 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chemeClr val="bg1"/>
                </a:solidFill>
              </a:rPr>
              <a:t>   Port plant (cargo movers, lifters)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   Verified Technologies US EPA </a:t>
            </a:r>
            <a:br>
              <a:rPr lang="en-NZ" sz="2000" dirty="0" smtClean="0">
                <a:solidFill>
                  <a:schemeClr val="bg1"/>
                </a:solidFill>
              </a:rPr>
            </a:br>
            <a:r>
              <a:rPr lang="en-NZ" sz="2000" dirty="0" smtClean="0">
                <a:solidFill>
                  <a:schemeClr val="bg1"/>
                </a:solidFill>
              </a:rPr>
              <a:t>   “Clean bus tech.”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France, Buses – TotalFinaElf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Singapore Shipping Corporation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Italy, Buses - </a:t>
            </a:r>
            <a:r>
              <a:rPr lang="en-NZ" sz="2000" dirty="0" smtClean="0">
                <a:solidFill>
                  <a:srgbClr val="FFFF00"/>
                </a:solidFill>
              </a:rPr>
              <a:t>Arriva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212976"/>
            <a:ext cx="4171036" cy="312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Fuel testing laboratory at Weltec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1403648" y="1597730"/>
            <a:ext cx="568863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“Highest quality in the Southern Hemisphere”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latin typeface="Gill Sans MT" pitchFamily="34" charset="0"/>
              </a:rPr>
              <a:t>– Andrew Campbell - </a:t>
            </a:r>
            <a:r>
              <a:rPr lang="en-NZ" sz="2000" dirty="0" smtClean="0">
                <a:solidFill>
                  <a:schemeClr val="bg1"/>
                </a:solidFill>
              </a:rPr>
              <a:t>Fuel Technology Limited</a:t>
            </a:r>
            <a:r>
              <a:rPr lang="en-NZ" sz="2000" dirty="0" smtClean="0">
                <a:solidFill>
                  <a:schemeClr val="bg1"/>
                </a:solidFill>
                <a:latin typeface="Gill Sans MT" pitchFamily="34" charset="0"/>
              </a:rPr>
              <a:t>,  Advisor to NZ Government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lvl="0">
              <a:buNone/>
            </a:pPr>
            <a:r>
              <a:rPr lang="en-NZ" sz="2000" dirty="0" smtClean="0">
                <a:solidFill>
                  <a:srgbClr val="FFFF00"/>
                </a:solidFill>
              </a:rPr>
              <a:t>Clients:</a:t>
            </a:r>
          </a:p>
          <a:p>
            <a:pPr lvl="0">
              <a:buNone/>
            </a:pPr>
            <a:endParaRPr lang="en-NZ" sz="20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Ministry of Transport</a:t>
            </a:r>
          </a:p>
          <a:p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Overseas additive testing “snake oil testing”</a:t>
            </a:r>
          </a:p>
          <a:p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Solid Energy </a:t>
            </a:r>
            <a:r>
              <a:rPr lang="en-NZ" sz="2000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NZ" sz="2000" dirty="0" smtClean="0">
                <a:solidFill>
                  <a:schemeClr val="bg1"/>
                </a:solidFill>
              </a:rPr>
              <a:t> bio-fuels  division</a:t>
            </a:r>
          </a:p>
          <a:p>
            <a:endParaRPr lang="en-NZ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Fuel Testing Laboratory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052736"/>
            <a:ext cx="639045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  <a:latin typeface="Gill Sans MT" pitchFamily="34" charset="0"/>
              </a:rPr>
              <a:t>A Lab with</a:t>
            </a:r>
            <a:endParaRPr lang="en-NZ" sz="2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latin typeface="Gill Sans MT" pitchFamily="34" charset="0"/>
              </a:rPr>
              <a:t>                Very Little Glassware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b="1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en-NZ" sz="2000" dirty="0" smtClean="0">
                <a:solidFill>
                  <a:srgbClr val="FFFF00"/>
                </a:solidFill>
                <a:latin typeface="Gill Sans MT" pitchFamily="34" charset="0"/>
              </a:rPr>
              <a:t>Real engines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b="1" dirty="0" smtClean="0">
                <a:solidFill>
                  <a:srgbClr val="FFFF00"/>
                </a:solidFill>
                <a:latin typeface="Gill Sans MT" pitchFamily="34" charset="0"/>
              </a:rPr>
              <a:t>	  </a:t>
            </a:r>
            <a:r>
              <a:rPr lang="en-NZ" sz="2000" dirty="0" smtClean="0">
                <a:solidFill>
                  <a:schemeClr val="bg1"/>
                </a:solidFill>
                <a:latin typeface="Gill Sans MT" pitchFamily="34" charset="0"/>
              </a:rPr>
              <a:t>Real Performance Results</a:t>
            </a: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</p:txBody>
      </p:sp>
      <p:pic>
        <p:nvPicPr>
          <p:cNvPr id="4" name="Picture 3" descr="C:\Users\Will\Desktop\Work Pictures\Dyno Setup\P2020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412944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Will\Desktop\Work Pictures\Dyno Setup\P2020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3560" y="1052736"/>
            <a:ext cx="35508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Users\Will\Desktop\Work Pictures\Dyno Setup\P20201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3456384" cy="259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In cylinder pressure: ‘internal steam engine effect’</a:t>
            </a:r>
            <a:endParaRPr lang="en-NZ" dirty="0"/>
          </a:p>
        </p:txBody>
      </p:sp>
      <p:pic>
        <p:nvPicPr>
          <p:cNvPr id="3" name="Object 9"/>
          <p:cNvPicPr>
            <a:picLocks noChangeArrowheads="1"/>
          </p:cNvPicPr>
          <p:nvPr/>
        </p:nvPicPr>
        <p:blipFill>
          <a:blip r:embed="rId3" cstate="print"/>
          <a:srcRect b="18828"/>
          <a:stretch>
            <a:fillRect/>
          </a:stretch>
        </p:blipFill>
        <p:spPr bwMode="auto">
          <a:xfrm>
            <a:off x="323528" y="980728"/>
            <a:ext cx="5976664" cy="2664296"/>
          </a:xfrm>
          <a:prstGeom prst="rect">
            <a:avLst/>
          </a:prstGeom>
          <a:noFill/>
        </p:spPr>
      </p:pic>
      <p:pic>
        <p:nvPicPr>
          <p:cNvPr id="4" name="Object 8"/>
          <p:cNvPicPr>
            <a:picLocks noChangeArrowheads="1"/>
          </p:cNvPicPr>
          <p:nvPr/>
        </p:nvPicPr>
        <p:blipFill>
          <a:blip r:embed="rId4" cstate="print"/>
          <a:srcRect b="21294"/>
          <a:stretch>
            <a:fillRect/>
          </a:stretch>
        </p:blipFill>
        <p:spPr bwMode="auto">
          <a:xfrm>
            <a:off x="323528" y="3645024"/>
            <a:ext cx="5976664" cy="2880320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72200" y="1268760"/>
            <a:ext cx="208823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altLang="ja-JP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MS Mincho" pitchFamily="49" charset="-128"/>
                <a:cs typeface="Times New Roman" pitchFamily="18" charset="0"/>
              </a:rPr>
              <a:t>Cylinder pressure at 2000 RPM, 200 Nm, engine running on Diesel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NZ" altLang="ja-JP" dirty="0" smtClean="0">
              <a:solidFill>
                <a:schemeClr val="bg1"/>
              </a:solidFill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ja-JP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ja-JP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NZ" altLang="ja-JP" dirty="0" smtClean="0">
              <a:solidFill>
                <a:schemeClr val="bg1"/>
              </a:solidFill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ja-JP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NZ" altLang="ja-JP" dirty="0" smtClean="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rPr>
              <a:t>Same conditions, now running on Emulsion Fuel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ja-JP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NZ" altLang="ja-JP" dirty="0" smtClean="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rPr>
              <a:t>Note early pressure rise a</a:t>
            </a:r>
            <a:r>
              <a:rPr kumimoji="0" lang="en-NZ" altLang="ja-JP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MS Mincho" pitchFamily="49" charset="-128"/>
                <a:cs typeface="Times New Roman" pitchFamily="18" charset="0"/>
              </a:rPr>
              <a:t>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NZ" altLang="ja-JP" dirty="0" smtClean="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rPr>
              <a:t>larger area under pressure curve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altLang="ja-JP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MS Mincho" pitchFamily="49" charset="-128"/>
                <a:cs typeface="Times New Roman" pitchFamily="18" charset="0"/>
              </a:rPr>
              <a:t>= more ‘work’ done</a:t>
            </a:r>
            <a:endParaRPr kumimoji="0" lang="en-NZ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19672" y="4293096"/>
            <a:ext cx="432048" cy="288032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Thermal Efficiency = “work” per liter hydrocarbons:</a:t>
            </a:r>
          </a:p>
          <a:p>
            <a:endParaRPr lang="en-N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2500" t="37500" r="64453" b="28750"/>
          <a:stretch>
            <a:fillRect/>
          </a:stretch>
        </p:blipFill>
        <p:spPr bwMode="auto">
          <a:xfrm>
            <a:off x="3851920" y="1437185"/>
            <a:ext cx="4502874" cy="4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95536" y="1340768"/>
            <a:ext cx="367240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sz="2000" dirty="0" smtClean="0">
              <a:solidFill>
                <a:srgbClr val="FFFF00"/>
              </a:solidFill>
            </a:endParaRPr>
          </a:p>
          <a:p>
            <a:r>
              <a:rPr lang="en-NZ" sz="2000" b="1" dirty="0" smtClean="0">
                <a:solidFill>
                  <a:srgbClr val="FFFF00"/>
                </a:solidFill>
              </a:rPr>
              <a:t>Increased</a:t>
            </a:r>
            <a:r>
              <a:rPr lang="en-NZ" sz="2000" dirty="0" smtClean="0">
                <a:solidFill>
                  <a:schemeClr val="bg1"/>
                </a:solidFill>
              </a:rPr>
              <a:t> thermal efficiency </a:t>
            </a:r>
          </a:p>
          <a:p>
            <a:endParaRPr lang="en-NZ" sz="2000" dirty="0" smtClean="0">
              <a:solidFill>
                <a:schemeClr val="bg1"/>
              </a:solidFill>
            </a:endParaRPr>
          </a:p>
          <a:p>
            <a:r>
              <a:rPr lang="en-NZ" sz="2000" dirty="0" smtClean="0">
                <a:solidFill>
                  <a:schemeClr val="bg1"/>
                </a:solidFill>
              </a:rPr>
              <a:t>means :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NZ" sz="2000" b="1" dirty="0" smtClean="0">
                <a:solidFill>
                  <a:srgbClr val="FFFF00"/>
                </a:solidFill>
              </a:rPr>
              <a:t>More ‘work’ </a:t>
            </a:r>
            <a:r>
              <a:rPr lang="en-NZ" sz="2000" dirty="0" smtClean="0">
                <a:solidFill>
                  <a:schemeClr val="bg1"/>
                </a:solidFill>
              </a:rPr>
              <a:t>out of 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                       each liter of fuel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            </a:t>
            </a:r>
            <a:r>
              <a:rPr lang="en-NZ" sz="2800" dirty="0" smtClean="0">
                <a:solidFill>
                  <a:schemeClr val="bg1"/>
                </a:solidFill>
              </a:rPr>
              <a:t>=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       </a:t>
            </a:r>
            <a:r>
              <a:rPr lang="en-NZ" sz="2000" dirty="0" smtClean="0">
                <a:solidFill>
                  <a:srgbClr val="FFFF00"/>
                </a:solidFill>
              </a:rPr>
              <a:t>Savings</a:t>
            </a:r>
            <a:r>
              <a:rPr lang="en-NZ" sz="2000" dirty="0" smtClean="0">
                <a:solidFill>
                  <a:schemeClr val="bg1"/>
                </a:solidFill>
              </a:rPr>
              <a:t> on fuel costs</a:t>
            </a:r>
          </a:p>
          <a:p>
            <a:r>
              <a:rPr lang="en-NZ" sz="3600" b="1" dirty="0" smtClean="0">
                <a:solidFill>
                  <a:schemeClr val="bg1"/>
                </a:solidFill>
              </a:rPr>
              <a:t>      +</a:t>
            </a:r>
          </a:p>
          <a:p>
            <a:r>
              <a:rPr lang="en-NZ" sz="2000" dirty="0" smtClean="0">
                <a:solidFill>
                  <a:srgbClr val="FFFF00"/>
                </a:solidFill>
              </a:rPr>
              <a:t>Reduction</a:t>
            </a:r>
            <a:r>
              <a:rPr lang="en-NZ" sz="2000" dirty="0" smtClean="0">
                <a:solidFill>
                  <a:schemeClr val="bg1"/>
                </a:solidFill>
              </a:rPr>
              <a:t> in CO2 emissions</a:t>
            </a:r>
          </a:p>
          <a:p>
            <a:endParaRPr lang="en-NZ" sz="2000" dirty="0" smtClean="0">
              <a:solidFill>
                <a:schemeClr val="bg1"/>
              </a:solidFill>
            </a:endParaRPr>
          </a:p>
          <a:p>
            <a:r>
              <a:rPr lang="en-NZ" sz="2000" dirty="0" smtClean="0">
                <a:solidFill>
                  <a:schemeClr val="bg1"/>
                </a:solidFill>
              </a:rPr>
              <a:t>        ( </a:t>
            </a:r>
            <a:r>
              <a:rPr lang="en-NZ" sz="2000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NZ" sz="2000" dirty="0" smtClean="0">
                <a:solidFill>
                  <a:schemeClr val="bg1"/>
                </a:solidFill>
              </a:rPr>
              <a:t>ETS credits)</a:t>
            </a:r>
            <a:endParaRPr lang="en-NZ" sz="20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6840252" y="2456892"/>
            <a:ext cx="360834" cy="794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3968" y="155679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rgbClr val="FF0000"/>
                </a:solidFill>
              </a:rPr>
              <a:t>@ 20% water Weltec lab found </a:t>
            </a:r>
            <a:r>
              <a:rPr lang="en-NZ" sz="2000" b="1" dirty="0" smtClean="0">
                <a:solidFill>
                  <a:srgbClr val="FF0000"/>
                </a:solidFill>
              </a:rPr>
              <a:t>4 – 8 %</a:t>
            </a:r>
            <a:endParaRPr lang="en-NZ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79912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NZ" dirty="0" smtClean="0">
                <a:solidFill>
                  <a:srgbClr val="FFFF00"/>
                </a:solidFill>
              </a:rPr>
              <a:t>Research in India:  Kannan, K. et al.   ARPN J. of Eng. and Appl. Sc. Vol. 4, 8 Oct 2009</a:t>
            </a:r>
            <a:endParaRPr lang="en-NZ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980728"/>
            <a:ext cx="7632848" cy="51845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Engine Performance comparison</a:t>
            </a:r>
            <a:endParaRPr lang="en-NZ" dirty="0"/>
          </a:p>
        </p:txBody>
      </p:sp>
      <p:grpSp>
        <p:nvGrpSpPr>
          <p:cNvPr id="8" name="Group 7"/>
          <p:cNvGrpSpPr/>
          <p:nvPr/>
        </p:nvGrpSpPr>
        <p:grpSpPr>
          <a:xfrm>
            <a:off x="467544" y="980728"/>
            <a:ext cx="7608887" cy="5143500"/>
            <a:chOff x="490538" y="1143000"/>
            <a:chExt cx="7608887" cy="51435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490538" y="1143000"/>
              <a:ext cx="7608887" cy="5143500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3275856" y="1628800"/>
              <a:ext cx="648072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NZ" sz="1600" dirty="0" smtClean="0">
                  <a:solidFill>
                    <a:srgbClr val="00B050"/>
                  </a:solidFill>
                </a:rPr>
                <a:t>Green</a:t>
              </a:r>
              <a:br>
                <a:rPr lang="en-NZ" sz="1600" dirty="0" smtClean="0">
                  <a:solidFill>
                    <a:srgbClr val="00B050"/>
                  </a:solidFill>
                </a:rPr>
              </a:br>
              <a:r>
                <a:rPr lang="en-NZ" sz="1600" dirty="0" smtClean="0">
                  <a:solidFill>
                    <a:srgbClr val="00B050"/>
                  </a:solidFill>
                </a:rPr>
                <a:t>   Diesel</a:t>
              </a:r>
              <a:endParaRPr lang="en-NZ" sz="1600" dirty="0">
                <a:solidFill>
                  <a:srgbClr val="00B05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12160" y="4653136"/>
              <a:ext cx="648072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NZ" sz="1600" dirty="0" smtClean="0">
                  <a:solidFill>
                    <a:srgbClr val="00B050"/>
                  </a:solidFill>
                </a:rPr>
                <a:t>Green</a:t>
              </a:r>
              <a:br>
                <a:rPr lang="en-NZ" sz="1600" dirty="0" smtClean="0">
                  <a:solidFill>
                    <a:srgbClr val="00B050"/>
                  </a:solidFill>
                </a:rPr>
              </a:br>
              <a:r>
                <a:rPr lang="en-NZ" sz="1600" dirty="0" smtClean="0">
                  <a:solidFill>
                    <a:srgbClr val="00B050"/>
                  </a:solidFill>
                </a:rPr>
                <a:t>   Diesel</a:t>
              </a:r>
              <a:endParaRPr lang="en-NZ" sz="1600" dirty="0">
                <a:solidFill>
                  <a:srgbClr val="00B05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9552" y="616530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Green diesel emulsions are most effective in medium to high load applications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sz="2000" dirty="0" smtClean="0">
                <a:cs typeface="Arial" pitchFamily="34" charset="0"/>
              </a:rPr>
              <a:t>Emission Reductions – average for 20% water Green Diesel</a:t>
            </a:r>
          </a:p>
          <a:p>
            <a:endParaRPr lang="en-NZ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323528" y="1052736"/>
          <a:ext cx="806489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44008" y="1124744"/>
            <a:ext cx="165618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NZ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Green Diesel</a:t>
            </a:r>
            <a:endParaRPr lang="en-NZ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Emissions by engine type: NOx / PM</a:t>
            </a:r>
          </a:p>
          <a:p>
            <a:endParaRPr lang="en-NZ" dirty="0"/>
          </a:p>
        </p:txBody>
      </p:sp>
      <p:pic>
        <p:nvPicPr>
          <p:cNvPr id="3" name="Picture 11" descr="http://www.everytime.cummins.com/assets/images/misc/emission%20reduction%203_600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5"/>
            <a:ext cx="7855549" cy="42484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1628800"/>
            <a:ext cx="164307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 smtClean="0">
                <a:solidFill>
                  <a:srgbClr val="7030A0"/>
                </a:solidFill>
              </a:rPr>
              <a:t>School bus age</a:t>
            </a:r>
          </a:p>
          <a:p>
            <a:endParaRPr lang="en-NZ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259632" y="2420888"/>
            <a:ext cx="2071702" cy="1588"/>
          </a:xfrm>
          <a:prstGeom prst="straightConnector1">
            <a:avLst/>
          </a:prstGeom>
          <a:ln w="5715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5589240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dirty="0" smtClean="0"/>
          </a:p>
          <a:p>
            <a:r>
              <a:rPr lang="en-NZ" sz="2400" dirty="0" smtClean="0">
                <a:solidFill>
                  <a:srgbClr val="00B050"/>
                </a:solidFill>
              </a:rPr>
              <a:t>      Emission ‘shift’ by using </a:t>
            </a:r>
            <a:r>
              <a:rPr lang="en-NZ" sz="2400" b="1" i="1" dirty="0" smtClean="0">
                <a:solidFill>
                  <a:srgbClr val="00B050"/>
                </a:solidFill>
              </a:rPr>
              <a:t>Green Diesel</a:t>
            </a:r>
            <a:endParaRPr lang="en-NZ" sz="2400" b="1" i="1" dirty="0">
              <a:solidFill>
                <a:srgbClr val="00B05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19672" y="5733256"/>
            <a:ext cx="4032448" cy="1588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Emission reduction effect using emulsion fuel: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755576" y="1720840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Diesel Fuel		</a:t>
            </a:r>
            <a:r>
              <a:rPr lang="en-NZ" sz="2400" i="1" dirty="0" smtClean="0">
                <a:solidFill>
                  <a:srgbClr val="34EC4A"/>
                </a:solidFill>
                <a:latin typeface="Arial" pitchFamily="34" charset="0"/>
                <a:cs typeface="Arial" pitchFamily="34" charset="0"/>
              </a:rPr>
              <a:t>Green Diesel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PM	Euro 0-1		</a:t>
            </a:r>
            <a:r>
              <a:rPr lang="en-NZ" sz="2400" dirty="0" smtClean="0">
                <a:solidFill>
                  <a:srgbClr val="34EC4A"/>
                </a:solidFill>
                <a:latin typeface="Arial" pitchFamily="34" charset="0"/>
                <a:cs typeface="Arial" pitchFamily="34" charset="0"/>
              </a:rPr>
              <a:t>Euro 3-4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en-NZ" sz="2400" baseline="-25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NZ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Euro 0-1		</a:t>
            </a:r>
            <a:r>
              <a:rPr lang="en-NZ" sz="2400" dirty="0" smtClean="0">
                <a:solidFill>
                  <a:srgbClr val="34EC4A"/>
                </a:solidFill>
                <a:latin typeface="Arial" pitchFamily="34" charset="0"/>
                <a:cs typeface="Arial" pitchFamily="34" charset="0"/>
              </a:rPr>
              <a:t>Euro 3-4 (5 with cat-conv.)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rgbClr val="34EC4A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rgbClr val="34EC4A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 ‘in pictures…..’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dirty="0" smtClean="0">
                <a:cs typeface="Arial" pitchFamily="34" charset="0"/>
              </a:rPr>
              <a:t>Example :   Particulate Matter (PM)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26" name="TextBox 25"/>
          <p:cNvSpPr txBox="1"/>
          <p:nvPr/>
        </p:nvSpPr>
        <p:spPr>
          <a:xfrm>
            <a:off x="971600" y="465313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 smtClean="0">
                <a:solidFill>
                  <a:srgbClr val="FFFF00"/>
                </a:solidFill>
              </a:rPr>
              <a:t>1 x Euro 1 ‘1992’                  equals:</a:t>
            </a:r>
          </a:p>
          <a:p>
            <a:r>
              <a:rPr lang="en-NZ" sz="2000" dirty="0" smtClean="0">
                <a:solidFill>
                  <a:srgbClr val="FFFF00"/>
                </a:solidFill>
              </a:rPr>
              <a:t>(current school bus)</a:t>
            </a:r>
            <a:endParaRPr lang="en-NZ" sz="20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4653136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 smtClean="0">
                <a:solidFill>
                  <a:srgbClr val="FFFF00"/>
                </a:solidFill>
              </a:rPr>
              <a:t>18 x Euro 4 ‘2008’</a:t>
            </a:r>
            <a:endParaRPr lang="en-NZ" sz="2000" b="1" dirty="0">
              <a:solidFill>
                <a:srgbClr val="FFFF00"/>
              </a:solidFill>
            </a:endParaRPr>
          </a:p>
        </p:txBody>
      </p:sp>
      <p:grpSp>
        <p:nvGrpSpPr>
          <p:cNvPr id="3" name="Group 45"/>
          <p:cNvGrpSpPr/>
          <p:nvPr/>
        </p:nvGrpSpPr>
        <p:grpSpPr>
          <a:xfrm>
            <a:off x="4860032" y="2348880"/>
            <a:ext cx="3384376" cy="2016224"/>
            <a:chOff x="5572132" y="2714620"/>
            <a:chExt cx="3214711" cy="1828813"/>
          </a:xfrm>
        </p:grpSpPr>
        <p:pic>
          <p:nvPicPr>
            <p:cNvPr id="47" name="Picture 2" descr="http://www.valleyflyer.co.nz/images/airport-flyer-thi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43703" y="3286124"/>
              <a:ext cx="1071571" cy="400053"/>
            </a:xfrm>
            <a:prstGeom prst="rect">
              <a:avLst/>
            </a:prstGeom>
            <a:noFill/>
          </p:spPr>
        </p:pic>
        <p:grpSp>
          <p:nvGrpSpPr>
            <p:cNvPr id="4" name="Group 32"/>
            <p:cNvGrpSpPr/>
            <p:nvPr/>
          </p:nvGrpSpPr>
          <p:grpSpPr>
            <a:xfrm>
              <a:off x="5572132" y="2714620"/>
              <a:ext cx="3214711" cy="1828813"/>
              <a:chOff x="5572132" y="2714620"/>
              <a:chExt cx="3214711" cy="1828813"/>
            </a:xfrm>
          </p:grpSpPr>
          <p:pic>
            <p:nvPicPr>
              <p:cNvPr id="49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2714620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0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3000372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1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3286124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2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3571876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3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3857628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4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72132" y="4143380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5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43703" y="2714620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6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43703" y="3000372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7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43703" y="3571876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8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43703" y="3857628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59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43703" y="4143380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0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2714620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1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3000372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2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3286124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3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3571876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4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3857628"/>
                <a:ext cx="1071571" cy="400053"/>
              </a:xfrm>
              <a:prstGeom prst="rect">
                <a:avLst/>
              </a:prstGeom>
              <a:noFill/>
            </p:spPr>
          </p:pic>
          <p:pic>
            <p:nvPicPr>
              <p:cNvPr id="65" name="Picture 2" descr="http://www.valleyflyer.co.nz/images/airport-flyer-th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15272" y="4143380"/>
                <a:ext cx="1071571" cy="400053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66" name="TextBox 65"/>
          <p:cNvSpPr txBox="1"/>
          <p:nvPr/>
        </p:nvSpPr>
        <p:spPr>
          <a:xfrm>
            <a:off x="4067944" y="285293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6000" dirty="0" smtClean="0">
                <a:solidFill>
                  <a:srgbClr val="FFFF00"/>
                </a:solidFill>
              </a:rPr>
              <a:t>=</a:t>
            </a:r>
            <a:endParaRPr lang="en-NZ" sz="60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9366" t="35926" r="10310" b="26652"/>
          <a:stretch>
            <a:fillRect/>
          </a:stretch>
        </p:blipFill>
        <p:spPr bwMode="auto">
          <a:xfrm>
            <a:off x="395537" y="2708920"/>
            <a:ext cx="3528392" cy="10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Why reduce emissions?</a:t>
            </a:r>
            <a:endParaRPr lang="en-N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79524"/>
            <a:ext cx="3384376" cy="253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898492"/>
            <a:ext cx="3562416" cy="2479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1560" y="1124744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NZ" dirty="0" smtClean="0">
                <a:solidFill>
                  <a:srgbClr val="FFFF00"/>
                </a:solidFill>
              </a:rPr>
              <a:t>Example:   Diesel Locomotives</a:t>
            </a:r>
          </a:p>
          <a:p>
            <a:pPr lvl="0"/>
            <a:endParaRPr lang="en-NZ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 Produce large amounts of pollutants from their exhausts because of: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 size,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 age and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 distance travelled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 Stop – starts at stations and shunting requires many accelerations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bg1"/>
                </a:solidFill>
              </a:rPr>
              <a:t> PM emission is highest under these loads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Auckland Region:  Conclusion of Air Pollution Study</a:t>
            </a:r>
          </a:p>
          <a:p>
            <a:endParaRPr lang="en-NZ" sz="2000" dirty="0"/>
          </a:p>
        </p:txBody>
      </p:sp>
      <p:sp>
        <p:nvSpPr>
          <p:cNvPr id="3" name="Rectangle 2"/>
          <p:cNvSpPr/>
          <p:nvPr/>
        </p:nvSpPr>
        <p:spPr>
          <a:xfrm>
            <a:off x="539552" y="1274564"/>
            <a:ext cx="74168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b="1" dirty="0" smtClean="0">
              <a:solidFill>
                <a:srgbClr val="FFFF00"/>
              </a:solidFill>
              <a:latin typeface="Gill Sans MT" pitchFamily="34" charset="0"/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~ 400 die prematurely p/a</a:t>
            </a:r>
          </a:p>
          <a:p>
            <a:pPr lvl="0"/>
            <a:endParaRPr lang="en-NZ" sz="2000" dirty="0" smtClean="0">
              <a:solidFill>
                <a:schemeClr val="bg1"/>
              </a:solidFill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~ 250,000 restricted activity days p/a</a:t>
            </a:r>
          </a:p>
          <a:p>
            <a:pPr lvl="0"/>
            <a:endParaRPr lang="en-NZ" sz="2000" dirty="0" smtClean="0">
              <a:solidFill>
                <a:schemeClr val="bg1"/>
              </a:solidFill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The old and young are most vulnerable</a:t>
            </a:r>
          </a:p>
          <a:p>
            <a:pPr lvl="0"/>
            <a:endParaRPr lang="en-NZ" sz="2000" dirty="0" smtClean="0">
              <a:solidFill>
                <a:schemeClr val="bg1"/>
              </a:solidFill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~ $1.3 </a:t>
            </a:r>
            <a:r>
              <a:rPr lang="en-NZ" sz="2000" b="1" i="1" dirty="0" smtClean="0">
                <a:solidFill>
                  <a:schemeClr val="bg1"/>
                </a:solidFill>
              </a:rPr>
              <a:t>billion</a:t>
            </a:r>
            <a:r>
              <a:rPr lang="en-NZ" sz="2000" dirty="0" smtClean="0">
                <a:solidFill>
                  <a:schemeClr val="bg1"/>
                </a:solidFill>
              </a:rPr>
              <a:t> per annum (!) cost</a:t>
            </a:r>
          </a:p>
          <a:p>
            <a:pPr lvl="0"/>
            <a:endParaRPr lang="en-NZ" sz="2000" dirty="0" smtClean="0">
              <a:solidFill>
                <a:schemeClr val="bg1"/>
              </a:solidFill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~ </a:t>
            </a:r>
            <a:r>
              <a:rPr lang="en-NZ" sz="2000" b="1" dirty="0" smtClean="0">
                <a:solidFill>
                  <a:srgbClr val="FF0000"/>
                </a:solidFill>
              </a:rPr>
              <a:t>60%</a:t>
            </a:r>
            <a:r>
              <a:rPr lang="en-NZ" sz="2000" b="1" dirty="0" smtClean="0">
                <a:solidFill>
                  <a:schemeClr val="bg1"/>
                </a:solidFill>
              </a:rPr>
              <a:t> of PM emissions is related to diesel use</a:t>
            </a:r>
          </a:p>
          <a:p>
            <a:pPr lvl="0"/>
            <a:endParaRPr lang="en-NZ" sz="2000" b="1" dirty="0" smtClean="0">
              <a:solidFill>
                <a:schemeClr val="bg1"/>
              </a:solidFill>
            </a:endParaRPr>
          </a:p>
          <a:p>
            <a:pPr lvl="0"/>
            <a:endParaRPr lang="en-NZ" sz="2000" b="1" dirty="0" smtClean="0">
              <a:solidFill>
                <a:schemeClr val="bg1"/>
              </a:solidFill>
            </a:endParaRP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Assuming ½ of diesel use will become emulsified fuel</a:t>
            </a:r>
          </a:p>
          <a:p>
            <a:pPr lvl="0"/>
            <a:endParaRPr lang="en-NZ" sz="2000" dirty="0" smtClean="0">
              <a:solidFill>
                <a:srgbClr val="FFFF00"/>
              </a:solidFill>
            </a:endParaRPr>
          </a:p>
          <a:p>
            <a:pPr lvl="0"/>
            <a:r>
              <a:rPr lang="en-NZ" sz="2000" dirty="0" smtClean="0">
                <a:solidFill>
                  <a:srgbClr val="FFFF00"/>
                </a:solidFill>
              </a:rPr>
              <a:t>Financial health benefit of Green Diesel: </a:t>
            </a:r>
            <a:r>
              <a:rPr lang="en-NZ" sz="2000" dirty="0" smtClean="0">
                <a:solidFill>
                  <a:schemeClr val="bg1"/>
                </a:solidFill>
              </a:rPr>
              <a:t>$ 400 million / year</a:t>
            </a:r>
          </a:p>
          <a:p>
            <a:pPr lvl="0"/>
            <a:r>
              <a:rPr lang="en-NZ" sz="2000" dirty="0" smtClean="0">
                <a:solidFill>
                  <a:schemeClr val="bg1"/>
                </a:solidFill>
              </a:rPr>
              <a:t>                                                                                                       ….. Forever !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196752"/>
            <a:ext cx="233443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636912"/>
            <a:ext cx="2286016" cy="107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Health effects PM – Rest of NZ</a:t>
            </a:r>
          </a:p>
          <a:p>
            <a:endParaRPr lang="en-N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r="6924"/>
          <a:stretch>
            <a:fillRect/>
          </a:stretch>
        </p:blipFill>
        <p:spPr bwMode="auto">
          <a:xfrm>
            <a:off x="410731" y="1196752"/>
            <a:ext cx="7905685" cy="427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67544" y="5805264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NZ" dirty="0" smtClean="0">
                <a:solidFill>
                  <a:srgbClr val="FFFF00"/>
                </a:solidFill>
              </a:rPr>
              <a:t>Financial health benefit of Green Diesel in Wellington</a:t>
            </a:r>
            <a:r>
              <a:rPr lang="en-NZ" b="1" dirty="0" smtClean="0">
                <a:solidFill>
                  <a:srgbClr val="FFFF00"/>
                </a:solidFill>
              </a:rPr>
              <a:t>:  </a:t>
            </a:r>
            <a:r>
              <a:rPr lang="en-NZ" sz="2000" b="1" dirty="0" smtClean="0">
                <a:solidFill>
                  <a:schemeClr val="bg1"/>
                </a:solidFill>
              </a:rPr>
              <a:t>$ 80 million / year</a:t>
            </a:r>
            <a:endParaRPr lang="en-NZ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24208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rgbClr val="FF0000"/>
                </a:solidFill>
              </a:rPr>
              <a:t>71 %</a:t>
            </a:r>
            <a:endParaRPr lang="en-NZ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The same across the world: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23528" y="980728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1600" dirty="0" smtClean="0">
                <a:latin typeface="Arial" pitchFamily="34" charset="0"/>
                <a:cs typeface="Arial" pitchFamily="34" charset="0"/>
              </a:rPr>
              <a:t>Ref:  www.catf.us/publications/view/83</a:t>
            </a:r>
            <a:endParaRPr lang="en-NZ" sz="1600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 l="33268" t="38407" r="42429" b="30562"/>
          <a:stretch>
            <a:fillRect/>
          </a:stretch>
        </p:blipFill>
        <p:spPr bwMode="auto">
          <a:xfrm>
            <a:off x="395536" y="2708920"/>
            <a:ext cx="4536504" cy="37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420" y="980728"/>
            <a:ext cx="345493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Peak more important than Average PM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95536" y="1124744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dirty="0" smtClean="0">
                <a:solidFill>
                  <a:srgbClr val="FFFF00"/>
                </a:solidFill>
                <a:cs typeface="Arial" pitchFamily="34" charset="0"/>
              </a:rPr>
              <a:t>Dynamic particulate profile  vs.  </a:t>
            </a:r>
            <a:br>
              <a:rPr lang="en-NZ" dirty="0" smtClean="0">
                <a:solidFill>
                  <a:srgbClr val="FFFF00"/>
                </a:solidFill>
                <a:cs typeface="Arial" pitchFamily="34" charset="0"/>
              </a:rPr>
            </a:br>
            <a:r>
              <a:rPr lang="en-NZ" dirty="0" smtClean="0">
                <a:solidFill>
                  <a:srgbClr val="FFFF00"/>
                </a:solidFill>
                <a:cs typeface="Arial" pitchFamily="34" charset="0"/>
              </a:rPr>
              <a:t>Fixed Averaging PM Monitors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3691" r="2454" b="2901"/>
          <a:stretch>
            <a:fillRect/>
          </a:stretch>
        </p:blipFill>
        <p:spPr bwMode="auto">
          <a:xfrm>
            <a:off x="395536" y="1916831"/>
            <a:ext cx="7992888" cy="452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36096" y="112474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</a:rPr>
              <a:t>In cities </a:t>
            </a:r>
            <a:r>
              <a:rPr lang="en-NZ" sz="2000" i="1" dirty="0" smtClean="0">
                <a:solidFill>
                  <a:schemeClr val="bg1"/>
                </a:solidFill>
              </a:rPr>
              <a:t>peak</a:t>
            </a:r>
            <a:r>
              <a:rPr lang="en-NZ" sz="2000" dirty="0" smtClean="0">
                <a:solidFill>
                  <a:schemeClr val="bg1"/>
                </a:solidFill>
              </a:rPr>
              <a:t> emissions occur during </a:t>
            </a:r>
            <a:r>
              <a:rPr lang="en-NZ" sz="2000" i="1" dirty="0" smtClean="0">
                <a:solidFill>
                  <a:schemeClr val="bg1"/>
                </a:solidFill>
              </a:rPr>
              <a:t>peak hour</a:t>
            </a:r>
            <a:endParaRPr lang="en-NZ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9552" y="1556792"/>
            <a:ext cx="7704856" cy="43924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Need to standardise emission test cycles </a:t>
            </a:r>
            <a:endParaRPr lang="en-NZ" dirty="0"/>
          </a:p>
        </p:txBody>
      </p:sp>
      <p:pic>
        <p:nvPicPr>
          <p:cNvPr id="3" name="Picture 1" descr="ece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844824"/>
            <a:ext cx="2880320" cy="389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E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2282" y="1916832"/>
            <a:ext cx="3996344" cy="387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95536" y="1052736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</a:rPr>
              <a:t>                   ECE R49 Cycle:		     European Stationary Cycle (ESC):</a:t>
            </a:r>
            <a:endParaRPr lang="en-NZ" sz="20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609329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dirty="0" smtClean="0">
                <a:solidFill>
                  <a:srgbClr val="FFFF00"/>
                </a:solidFill>
              </a:rPr>
              <a:t>Not all test cycles are the same – need to standardise </a:t>
            </a:r>
            <a:r>
              <a:rPr lang="en-NZ" dirty="0" smtClean="0">
                <a:solidFill>
                  <a:srgbClr val="FFFF00"/>
                </a:solidFill>
                <a:sym typeface="Wingdings" pitchFamily="2" charset="2"/>
              </a:rPr>
              <a:t> parallel project</a:t>
            </a:r>
            <a:endParaRPr lang="en-NZ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3648" y="486916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 smtClean="0">
                <a:solidFill>
                  <a:srgbClr val="FF0000"/>
                </a:solidFill>
              </a:rPr>
              <a:t>x</a:t>
            </a:r>
            <a:endParaRPr lang="en-NZ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206084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 smtClean="0">
                <a:solidFill>
                  <a:srgbClr val="FF0000"/>
                </a:solidFill>
              </a:rPr>
              <a:t>x</a:t>
            </a:r>
            <a:endParaRPr lang="en-NZ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148478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 smtClean="0">
                <a:solidFill>
                  <a:srgbClr val="FF0000"/>
                </a:solidFill>
              </a:rPr>
              <a:t>x = </a:t>
            </a:r>
            <a:r>
              <a:rPr lang="en-NZ" b="1" dirty="0" smtClean="0">
                <a:solidFill>
                  <a:srgbClr val="FF0000"/>
                </a:solidFill>
              </a:rPr>
              <a:t>expected cycle bus in city</a:t>
            </a:r>
            <a:endParaRPr lang="en-NZ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NOT only the health / environment gains!</a:t>
            </a:r>
          </a:p>
          <a:p>
            <a:endParaRPr lang="en-N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04864"/>
            <a:ext cx="6643734" cy="417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11560" y="1052736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Engine life is extended or …………….. </a:t>
            </a:r>
            <a:endParaRPr lang="en-N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NOT only the health / environment gains!</a:t>
            </a:r>
          </a:p>
          <a:p>
            <a:endParaRPr lang="en-N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132856"/>
            <a:ext cx="6643734" cy="429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55576" y="1124744"/>
            <a:ext cx="7416824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………  maintenance cost decreased</a:t>
            </a:r>
          </a:p>
          <a:p>
            <a:r>
              <a:rPr lang="en-NZ" sz="105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	of diesel engines running on Green Diesel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sz="2200" dirty="0" smtClean="0"/>
              <a:t>Comparison with upgrading to more modern engines :</a:t>
            </a:r>
          </a:p>
          <a:p>
            <a:endParaRPr lang="en-NZ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9552" y="1556792"/>
          <a:ext cx="7510110" cy="425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370"/>
                <a:gridCol w="2503370"/>
                <a:gridCol w="2503370"/>
              </a:tblGrid>
              <a:tr h="941351"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Performance Criteria</a:t>
                      </a:r>
                      <a:endParaRPr lang="en-NZ" sz="2400" b="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D2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Change fuel </a:t>
                      </a:r>
                      <a:r>
                        <a:rPr lang="en-NZ" sz="2400" b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Green Diesel</a:t>
                      </a:r>
                      <a:endParaRPr lang="en-NZ" sz="2400" b="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D2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Change engine to </a:t>
                      </a:r>
                      <a:r>
                        <a:rPr lang="en-NZ" sz="2400" b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Euro 5,6,7</a:t>
                      </a:r>
                      <a:endParaRPr lang="en-NZ" sz="2400" b="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D25F"/>
                    </a:solidFill>
                  </a:tcPr>
                </a:tc>
              </a:tr>
              <a:tr h="941351"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Thermal Efficiency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increase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decrease</a:t>
                      </a:r>
                      <a:endParaRPr lang="en-NZ" sz="2400" b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76295"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Engine Life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increase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decrease</a:t>
                      </a:r>
                      <a:endParaRPr lang="en-NZ" sz="2400" b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76295"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Maintenance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decrease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increase</a:t>
                      </a:r>
                    </a:p>
                    <a:p>
                      <a:pPr algn="ctr"/>
                      <a:endParaRPr lang="en-NZ" sz="2400" b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76295"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Total Costs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decrease</a:t>
                      </a:r>
                      <a:endParaRPr lang="en-NZ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b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increase</a:t>
                      </a:r>
                      <a:endParaRPr lang="en-NZ" sz="2400" b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FF0000"/>
                </a:solidFill>
                <a:cs typeface="Arial" pitchFamily="34" charset="0"/>
              </a:rPr>
              <a:t>ALERT</a:t>
            </a:r>
            <a:r>
              <a:rPr lang="en-NZ" dirty="0" smtClean="0">
                <a:cs typeface="Arial" pitchFamily="34" charset="0"/>
              </a:rPr>
              <a:t> Model – building on Emulsions</a:t>
            </a:r>
            <a:endParaRPr lang="en-NZ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72816"/>
            <a:ext cx="7200800" cy="409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67544" y="1124744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lternative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chemeClr val="bg1"/>
                </a:solidFill>
              </a:rPr>
              <a:t>ow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chemeClr val="bg1"/>
                </a:solidFill>
              </a:rPr>
              <a:t>mission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enewable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echnology Fuel for the future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5949280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Z" sz="2400" dirty="0" smtClean="0">
                <a:solidFill>
                  <a:schemeClr val="bg1"/>
                </a:solidFill>
                <a:cs typeface="Arial" pitchFamily="34" charset="0"/>
              </a:rPr>
              <a:t>Product:   Green Diesel™ </a:t>
            </a:r>
            <a:endParaRPr lang="en-NZ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200" dirty="0" smtClean="0">
                <a:cs typeface="Arial" pitchFamily="34" charset="0"/>
              </a:rPr>
              <a:t>ALERT  Multi-fuel system </a:t>
            </a:r>
            <a:r>
              <a:rPr lang="en-US" sz="2200" dirty="0" err="1" smtClean="0">
                <a:cs typeface="Arial" pitchFamily="34" charset="0"/>
              </a:rPr>
              <a:t>utilises</a:t>
            </a:r>
            <a:r>
              <a:rPr lang="en-US" sz="2200" dirty="0" smtClean="0">
                <a:cs typeface="Arial" pitchFamily="34" charset="0"/>
              </a:rPr>
              <a:t> ALL feedstocks</a:t>
            </a:r>
            <a:endParaRPr lang="en-NZ" sz="2200" dirty="0"/>
          </a:p>
        </p:txBody>
      </p:sp>
      <p:sp>
        <p:nvSpPr>
          <p:cNvPr id="3" name="Rectangle 2"/>
          <p:cNvSpPr/>
          <p:nvPr/>
        </p:nvSpPr>
        <p:spPr>
          <a:xfrm>
            <a:off x="611560" y="1268760"/>
            <a:ext cx="7200800" cy="5396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Blend in at various rates (as available)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Original fuel spec. less important in Emulsified </a:t>
            </a:r>
            <a:r>
              <a:rPr lang="en-NZ" b="1" i="1" dirty="0" smtClean="0">
                <a:solidFill>
                  <a:schemeClr val="bg1"/>
                </a:solidFill>
                <a:cs typeface="Arial" pitchFamily="34" charset="0"/>
              </a:rPr>
              <a:t>Green Diesel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Emulsions can modify viscosity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Emulsified bio-fuels have lower NOx emissions than fossil diesel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en-NZ" sz="900" dirty="0" smtClean="0">
              <a:solidFill>
                <a:srgbClr val="FFFF00"/>
              </a:solidFill>
              <a:cs typeface="Arial" pitchFamily="34" charset="0"/>
            </a:endParaRP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en-NZ" dirty="0" smtClean="0">
                <a:solidFill>
                  <a:srgbClr val="FFFF00"/>
                </a:solidFill>
                <a:cs typeface="Arial" pitchFamily="34" charset="0"/>
              </a:rPr>
              <a:t>Therefore: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en-NZ" dirty="0" smtClean="0">
              <a:solidFill>
                <a:srgbClr val="FFFF00"/>
              </a:solidFill>
              <a:cs typeface="Arial" pitchFamily="34" charset="0"/>
            </a:endParaRP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Emulsion fuels create strong stimulus for Bio-fuels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Leads to decentralisation of fuel supply (less transport)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en-NZ" dirty="0" smtClean="0">
              <a:solidFill>
                <a:schemeClr val="bg1"/>
              </a:solidFill>
              <a:cs typeface="Arial" pitchFamily="34" charset="0"/>
            </a:endParaRP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en-NZ" dirty="0" smtClean="0">
                <a:solidFill>
                  <a:srgbClr val="FFFF00"/>
                </a:solidFill>
                <a:cs typeface="Arial" pitchFamily="34" charset="0"/>
              </a:rPr>
              <a:t>Final aim:    </a:t>
            </a: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NZ &amp; Pacific fuel supply :  	</a:t>
            </a:r>
            <a:r>
              <a:rPr lang="en-NZ" sz="2000" b="1" i="1" dirty="0" smtClean="0">
                <a:solidFill>
                  <a:schemeClr val="bg1"/>
                </a:solidFill>
                <a:cs typeface="Arial" pitchFamily="34" charset="0"/>
              </a:rPr>
              <a:t>independent</a:t>
            </a: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 from imports,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					</a:t>
            </a:r>
            <a:r>
              <a:rPr lang="en-NZ" b="1" i="1" dirty="0" smtClean="0">
                <a:solidFill>
                  <a:schemeClr val="bg1"/>
                </a:solidFill>
                <a:cs typeface="Arial" pitchFamily="34" charset="0"/>
              </a:rPr>
              <a:t>secure</a:t>
            </a: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 from natural disasters 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en-NZ" b="1" i="1" dirty="0" smtClean="0">
                <a:solidFill>
                  <a:schemeClr val="bg1"/>
                </a:solidFill>
                <a:cs typeface="Arial" pitchFamily="34" charset="0"/>
              </a:rPr>
              <a:t>					sustainable</a:t>
            </a:r>
            <a:r>
              <a:rPr lang="en-NZ" dirty="0" smtClean="0">
                <a:solidFill>
                  <a:schemeClr val="bg1"/>
                </a:solidFill>
                <a:cs typeface="Arial" pitchFamily="34" charset="0"/>
              </a:rPr>
              <a:t> and 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en-NZ" b="1" i="1" dirty="0" smtClean="0">
                <a:solidFill>
                  <a:schemeClr val="bg1"/>
                </a:solidFill>
                <a:cs typeface="Arial" pitchFamily="34" charset="0"/>
              </a:rPr>
              <a:t>					environmentally sound</a:t>
            </a:r>
          </a:p>
          <a:p>
            <a:pPr marL="144000" lvl="0" indent="-14400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en-NZ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Diesel Import Independence  – A DREAM for NZ ?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1115616" y="1124744"/>
            <a:ext cx="5976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Example: Total diesel use in NZ: 2.8 BL/yr (2007)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</a:rPr>
              <a:t> Acreage required to produce Bio-Diesel :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67544" y="2204864"/>
            <a:ext cx="6684427" cy="3744416"/>
            <a:chOff x="1962" y="1997"/>
            <a:chExt cx="2817" cy="1578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62" y="1997"/>
              <a:ext cx="2808" cy="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451" y="2024"/>
              <a:ext cx="52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L/Hectare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086" y="2027"/>
              <a:ext cx="622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Ha reqd. 3 BL/yr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989" y="2193"/>
              <a:ext cx="236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Algae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700" y="2202"/>
              <a:ext cx="27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3000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333" y="2202"/>
              <a:ext cx="43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957,696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989" y="2354"/>
              <a:ext cx="289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Palm oil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700" y="2354"/>
              <a:ext cx="27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4752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333" y="2354"/>
              <a:ext cx="43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604,606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989" y="2505"/>
              <a:ext cx="30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Coconut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700" y="2505"/>
              <a:ext cx="27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2151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235" y="2505"/>
              <a:ext cx="54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1,335,699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989" y="2657"/>
              <a:ext cx="696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Rapeseed / Canola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763" y="2657"/>
              <a:ext cx="20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954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235" y="2657"/>
              <a:ext cx="53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3,011,624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989" y="2960"/>
              <a:ext cx="799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Current Pinus Radiata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235" y="2960"/>
              <a:ext cx="54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1,708,282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989" y="3111"/>
              <a:ext cx="564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Current pasture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235" y="3111"/>
              <a:ext cx="54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8,086,160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989" y="3263"/>
              <a:ext cx="857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Current tossock grazing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235" y="3263"/>
              <a:ext cx="54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2,900,463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989" y="3414"/>
              <a:ext cx="920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Current grain / food crops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333" y="3414"/>
              <a:ext cx="43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367,404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12" y="1997"/>
              <a:ext cx="1" cy="963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3112" y="1997"/>
              <a:ext cx="9" cy="963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12" y="3111"/>
              <a:ext cx="1" cy="15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112" y="3111"/>
              <a:ext cx="9" cy="152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962" y="1997"/>
              <a:ext cx="1" cy="156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962" y="1997"/>
              <a:ext cx="9" cy="15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3112" y="3566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3112" y="3566"/>
              <a:ext cx="9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3968" y="1997"/>
              <a:ext cx="1" cy="156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3968" y="1997"/>
              <a:ext cx="9" cy="15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4761" y="1997"/>
              <a:ext cx="1" cy="156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761" y="1997"/>
              <a:ext cx="9" cy="15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962" y="1997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962" y="1997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1962" y="2175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962" y="2175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1962" y="2345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1962" y="2345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962" y="2496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1962" y="2496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962" y="2648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1962" y="2648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962" y="2799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962" y="2799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962" y="2951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962" y="2951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962" y="3102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1962" y="3102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962" y="3254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1962" y="3254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962" y="3406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1962" y="3406"/>
              <a:ext cx="2817" cy="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1962" y="3557"/>
              <a:ext cx="280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1962" y="3557"/>
              <a:ext cx="2817" cy="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NZ" dirty="0">
                <a:solidFill>
                  <a:srgbClr val="FFFF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467544" y="602128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 Note volume:  Used Lube Oil  (ULO) available in NZ  0.03 – 0.06 BL/yr</a:t>
            </a:r>
            <a:endParaRPr lang="en-NZ" dirty="0"/>
          </a:p>
        </p:txBody>
      </p:sp>
      <p:sp>
        <p:nvSpPr>
          <p:cNvPr id="63" name="TextBox 62"/>
          <p:cNvSpPr txBox="1"/>
          <p:nvPr/>
        </p:nvSpPr>
        <p:spPr>
          <a:xfrm>
            <a:off x="7164288" y="3068960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 smtClean="0">
                <a:solidFill>
                  <a:srgbClr val="FF0000"/>
                </a:solidFill>
              </a:rPr>
              <a:t>Pacific</a:t>
            </a:r>
          </a:p>
          <a:p>
            <a:pPr algn="ctr"/>
            <a:r>
              <a:rPr lang="en-NZ" dirty="0" smtClean="0">
                <a:solidFill>
                  <a:srgbClr val="FF0000"/>
                </a:solidFill>
              </a:rPr>
              <a:t>oil sheiks 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092280" y="26369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 smtClean="0">
                <a:solidFill>
                  <a:schemeClr val="bg1"/>
                </a:solidFill>
              </a:rPr>
              <a:t>Dairy model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236296" y="371703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rgbClr val="FFFF00"/>
                </a:solidFill>
              </a:rPr>
              <a:t>small %</a:t>
            </a:r>
            <a:endParaRPr lang="en-NZ" dirty="0">
              <a:solidFill>
                <a:srgbClr val="FFFF00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rot="5400000">
            <a:off x="6912260" y="3392996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ALERT Model – Multi Feedstock Fuels</a:t>
            </a:r>
          </a:p>
          <a:p>
            <a:endParaRPr lang="en-NZ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848" y="1844825"/>
            <a:ext cx="608259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67544" y="1124744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lternative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chemeClr val="bg1"/>
                </a:solidFill>
              </a:rPr>
              <a:t>ow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chemeClr val="bg1"/>
                </a:solidFill>
              </a:rPr>
              <a:t>mission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enewable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echnology Fuel for the future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4" y="544522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>
                <a:solidFill>
                  <a:srgbClr val="FFFF00"/>
                </a:solidFill>
              </a:rPr>
              <a:t>ULO use 0.5 – 2 %</a:t>
            </a:r>
            <a:endParaRPr lang="en-NZ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844824"/>
            <a:ext cx="12961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</a:rPr>
              <a:t>Coconut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Palm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Tallow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Soy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Canola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Sewage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Algae</a:t>
            </a:r>
          </a:p>
          <a:p>
            <a:r>
              <a:rPr lang="en-NZ" sz="2000" dirty="0" smtClean="0">
                <a:solidFill>
                  <a:schemeClr val="bg1"/>
                </a:solidFill>
              </a:rPr>
              <a:t>Wood</a:t>
            </a:r>
          </a:p>
          <a:p>
            <a:endParaRPr lang="en-NZ" sz="2000" dirty="0" smtClean="0">
              <a:solidFill>
                <a:schemeClr val="bg1"/>
              </a:solidFill>
            </a:endParaRPr>
          </a:p>
          <a:p>
            <a:r>
              <a:rPr lang="en-NZ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i.e. not </a:t>
            </a:r>
            <a:r>
              <a:rPr lang="en-NZ" sz="2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“Which”</a:t>
            </a:r>
          </a:p>
          <a:p>
            <a:r>
              <a:rPr lang="en-NZ" sz="24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but </a:t>
            </a:r>
          </a:p>
          <a:p>
            <a:r>
              <a:rPr lang="en-NZ" sz="24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   “ALL”</a:t>
            </a:r>
            <a:endParaRPr lang="en-NZ" sz="2400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475656" y="2420888"/>
            <a:ext cx="484632" cy="1584176"/>
          </a:xfrm>
          <a:prstGeom prst="chevron">
            <a:avLst>
              <a:gd name="adj" fmla="val 625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6768000" cy="455712"/>
          </a:xfrm>
        </p:spPr>
        <p:txBody>
          <a:bodyPr/>
          <a:lstStyle/>
          <a:p>
            <a:r>
              <a:rPr lang="en-NZ" dirty="0" smtClean="0"/>
              <a:t>Up to 30% NOx reduction makes Bio fuels acceptable</a:t>
            </a:r>
            <a:endParaRPr lang="en-NZ" dirty="0"/>
          </a:p>
        </p:txBody>
      </p:sp>
      <p:pic>
        <p:nvPicPr>
          <p:cNvPr id="3" name="Picture 1" descr="http://www.altpetrol.com/images/clip2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500306"/>
            <a:ext cx="5277958" cy="380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/>
          <p:nvPr/>
        </p:nvGrpSpPr>
        <p:grpSpPr>
          <a:xfrm>
            <a:off x="3491880" y="2786058"/>
            <a:ext cx="4223392" cy="1219006"/>
            <a:chOff x="4143372" y="2786058"/>
            <a:chExt cx="3571900" cy="85725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143372" y="3071810"/>
              <a:ext cx="3571900" cy="5715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072066" y="2786058"/>
              <a:ext cx="428628" cy="2857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rot="5400000">
              <a:off x="6250793" y="3178967"/>
              <a:ext cx="50006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539552" y="1556792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Green diesel </a:t>
            </a:r>
            <a:r>
              <a:rPr lang="en-NZ" sz="2000" dirty="0" smtClean="0">
                <a:solidFill>
                  <a:srgbClr val="FFFF00"/>
                </a:solidFill>
                <a:cs typeface="Arial" pitchFamily="34" charset="0"/>
              </a:rPr>
              <a:t>bio-emulsion-fuel will provide finishing touch to bio-diesel</a:t>
            </a:r>
            <a:endParaRPr lang="en-NZ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2455728"/>
            <a:ext cx="1800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Blue lines are from US EPA study  (2009)</a:t>
            </a:r>
          </a:p>
          <a:p>
            <a:endParaRPr lang="en-NZ" dirty="0" smtClean="0">
              <a:solidFill>
                <a:schemeClr val="bg1"/>
              </a:solidFill>
            </a:endParaRPr>
          </a:p>
          <a:p>
            <a:r>
              <a:rPr lang="en-NZ" dirty="0" smtClean="0">
                <a:solidFill>
                  <a:schemeClr val="bg1"/>
                </a:solidFill>
              </a:rPr>
              <a:t>Red line is NOx</a:t>
            </a:r>
          </a:p>
          <a:p>
            <a:r>
              <a:rPr lang="en-NZ" dirty="0" smtClean="0">
                <a:solidFill>
                  <a:schemeClr val="bg1"/>
                </a:solidFill>
              </a:rPr>
              <a:t>reduction  after emulsification</a:t>
            </a:r>
          </a:p>
          <a:p>
            <a:endParaRPr lang="en-NZ" dirty="0" smtClean="0">
              <a:solidFill>
                <a:schemeClr val="bg1"/>
              </a:solidFill>
            </a:endParaRPr>
          </a:p>
          <a:p>
            <a:r>
              <a:rPr lang="en-NZ" dirty="0" smtClean="0">
                <a:solidFill>
                  <a:schemeClr val="bg1"/>
                </a:solidFill>
              </a:rPr>
              <a:t>A further 50% reduction of PM is expected –     to be confirmed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ALERT  </a:t>
            </a:r>
            <a:r>
              <a:rPr lang="en-NZ" b="1" i="1" dirty="0" smtClean="0">
                <a:solidFill>
                  <a:srgbClr val="00B050"/>
                </a:solidFill>
                <a:cs typeface="Arial" pitchFamily="34" charset="0"/>
              </a:rPr>
              <a:t>Green diesel </a:t>
            </a:r>
            <a:r>
              <a:rPr lang="en-NZ" dirty="0" smtClean="0">
                <a:cs typeface="Arial" pitchFamily="34" charset="0"/>
              </a:rPr>
              <a:t>Model in practice: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268760"/>
            <a:ext cx="523832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On-site blending and emulsification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Use multiple feedstocks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Mobile units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30 – 100.000 liter/day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Build to oil industry standards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Assure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and control quality (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QA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/QC)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35563" t="8167"/>
          <a:stretch>
            <a:fillRect/>
          </a:stretch>
        </p:blipFill>
        <p:spPr bwMode="auto">
          <a:xfrm>
            <a:off x="611560" y="4005064"/>
            <a:ext cx="353528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12732" t="4279" r="6098" b="3005"/>
          <a:stretch>
            <a:fillRect/>
          </a:stretch>
        </p:blipFill>
        <p:spPr bwMode="auto">
          <a:xfrm>
            <a:off x="5148064" y="1052736"/>
            <a:ext cx="316392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DSCF4871.JPG"/>
          <p:cNvPicPr>
            <a:picLocks noChangeAspect="1"/>
          </p:cNvPicPr>
          <p:nvPr/>
        </p:nvPicPr>
        <p:blipFill>
          <a:blip r:embed="rId5" cstate="print"/>
          <a:srcRect l="42609" t="33126" r="42404" b="48431"/>
          <a:stretch>
            <a:fillRect/>
          </a:stretch>
        </p:blipFill>
        <p:spPr bwMode="auto">
          <a:xfrm>
            <a:off x="6300192" y="3290634"/>
            <a:ext cx="2016224" cy="316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Emulsion fuel </a:t>
            </a:r>
            <a:r>
              <a:rPr lang="en-NZ" dirty="0" smtClean="0">
                <a:sym typeface="Wingdings" pitchFamily="2" charset="2"/>
              </a:rPr>
              <a:t> an </a:t>
            </a:r>
            <a:r>
              <a:rPr lang="en-NZ" dirty="0" smtClean="0">
                <a:solidFill>
                  <a:srgbClr val="002060"/>
                </a:solidFill>
                <a:sym typeface="Wingdings" pitchFamily="2" charset="2"/>
              </a:rPr>
              <a:t>unmovable rule </a:t>
            </a:r>
            <a:r>
              <a:rPr lang="en-NZ" dirty="0" smtClean="0">
                <a:sym typeface="Wingdings" pitchFamily="2" charset="2"/>
              </a:rPr>
              <a:t>for NZ’s future</a:t>
            </a:r>
            <a:endParaRPr lang="en-NZ" b="1" dirty="0" smtClean="0">
              <a:latin typeface="Arial" pitchFamily="34" charset="0"/>
              <a:cs typeface="Arial" pitchFamily="34" charset="0"/>
            </a:endParaRPr>
          </a:p>
          <a:p>
            <a:endParaRPr lang="en-NZ" dirty="0"/>
          </a:p>
        </p:txBody>
      </p:sp>
      <p:sp>
        <p:nvSpPr>
          <p:cNvPr id="5" name="Rectangle 4"/>
          <p:cNvSpPr/>
          <p:nvPr/>
        </p:nvSpPr>
        <p:spPr>
          <a:xfrm>
            <a:off x="1835696" y="1340768"/>
            <a:ext cx="5184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 despite the ‘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engine race</a:t>
            </a:r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’ from </a:t>
            </a:r>
          </a:p>
          <a:p>
            <a:pPr algn="ctr"/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Euro 4 </a:t>
            </a:r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5  6, etc by 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automotive industry</a:t>
            </a:r>
          </a:p>
        </p:txBody>
      </p:sp>
      <p:sp>
        <p:nvSpPr>
          <p:cNvPr id="3" name="Rectangle 2"/>
          <p:cNvSpPr/>
          <p:nvPr/>
        </p:nvSpPr>
        <p:spPr>
          <a:xfrm>
            <a:off x="1403648" y="5589240"/>
            <a:ext cx="58326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Changing course to </a:t>
            </a:r>
            <a:r>
              <a:rPr lang="en-NZ" sz="2000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Green Diesel</a:t>
            </a:r>
          </a:p>
          <a:p>
            <a:pPr algn="ctr"/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 become an </a:t>
            </a:r>
            <a:r>
              <a:rPr lang="en-N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‘Unmovable Rule’</a:t>
            </a:r>
          </a:p>
        </p:txBody>
      </p:sp>
      <p:pic>
        <p:nvPicPr>
          <p:cNvPr id="6" name="YouTube- USS Montana meets..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51720" y="2132856"/>
            <a:ext cx="4667272" cy="3500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Out of Jail card….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683568" y="1340769"/>
            <a:ext cx="617443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Switch back to Diesel is possible </a:t>
            </a:r>
          </a:p>
          <a:p>
            <a:pPr algn="ctr"/>
            <a:r>
              <a:rPr lang="en-NZ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 any time……</a:t>
            </a:r>
          </a:p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no engine </a:t>
            </a:r>
            <a:b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modifications</a:t>
            </a:r>
          </a:p>
        </p:txBody>
      </p:sp>
      <p:pic>
        <p:nvPicPr>
          <p:cNvPr id="4" name="Picture 2" descr="http://i.zdnet.com/blogs/monopoly-get-out-of-jail-free-c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068960"/>
            <a:ext cx="4322440" cy="2747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Regional / National Benefits    </a:t>
            </a:r>
            <a:r>
              <a:rPr lang="en-NZ" b="1" i="1" dirty="0" smtClean="0">
                <a:solidFill>
                  <a:srgbClr val="00B050"/>
                </a:solidFill>
                <a:cs typeface="Arial" pitchFamily="34" charset="0"/>
              </a:rPr>
              <a:t>Green Diesel</a:t>
            </a:r>
            <a:endParaRPr lang="en-NZ" b="1" i="1" dirty="0" smtClean="0">
              <a:solidFill>
                <a:srgbClr val="00B050"/>
              </a:solidFill>
            </a:endParaRP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1619672" y="1196752"/>
            <a:ext cx="58326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FFFF00"/>
                </a:solidFill>
              </a:rPr>
              <a:t>- Political / Economical</a:t>
            </a:r>
          </a:p>
          <a:p>
            <a:pPr lvl="0"/>
            <a:endParaRPr lang="en-US" sz="2000" b="1" dirty="0" smtClean="0">
              <a:solidFill>
                <a:srgbClr val="FFFF00"/>
              </a:solidFill>
            </a:endParaRPr>
          </a:p>
          <a:p>
            <a:pPr lvl="0"/>
            <a:endParaRPr lang="en-US" sz="2000" b="1" dirty="0" smtClean="0">
              <a:solidFill>
                <a:srgbClr val="FFFF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Improved health and associated costs  ($ 400 m / yr)</a:t>
            </a:r>
          </a:p>
          <a:p>
            <a:pPr lvl="0"/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Reduced fuel import dependence</a:t>
            </a:r>
          </a:p>
          <a:p>
            <a:pPr lvl="0"/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Improved fuel security</a:t>
            </a:r>
          </a:p>
          <a:p>
            <a:pPr lvl="0"/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Improved fleet efficiency – extent useful machine life</a:t>
            </a:r>
          </a:p>
          <a:p>
            <a:pPr lvl="0"/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Reduction of environmental risks</a:t>
            </a:r>
          </a:p>
          <a:p>
            <a:pPr lvl="0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Create employment opportunities</a:t>
            </a:r>
            <a:endParaRPr lang="en-NZ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</a:endParaRP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and most importantly………….</a:t>
            </a:r>
            <a:endParaRPr lang="en-NZ" sz="2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Regional / National Benefits</a:t>
            </a:r>
            <a:endParaRPr lang="en-NZ" dirty="0" smtClean="0"/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1331640" y="1844824"/>
            <a:ext cx="66247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smtClean="0">
                <a:solidFill>
                  <a:srgbClr val="FFFF00"/>
                </a:solidFill>
              </a:rPr>
              <a:t>From a visitors and tourism perspective: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b="1" dirty="0" smtClean="0">
              <a:solidFill>
                <a:srgbClr val="FFFF00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</a:rPr>
              <a:t>  </a:t>
            </a: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Support 100 % Pure New Zealand brand.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  Support Green Image</a:t>
            </a:r>
          </a:p>
          <a:p>
            <a:pPr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  Reduce inner city emission levels </a:t>
            </a:r>
            <a:b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   (busses, trains and ferries)</a:t>
            </a:r>
          </a:p>
          <a:p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cs typeface="Arial" pitchFamily="34" charset="0"/>
              </a:rPr>
              <a:t>  </a:t>
            </a: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Turn a negative (waste / emissions) into a positive</a:t>
            </a:r>
          </a:p>
          <a:p>
            <a:pPr lvl="0">
              <a:buFont typeface="Arial" pitchFamily="34" charset="0"/>
              <a:buChar char="•"/>
            </a:pPr>
            <a:endParaRPr lang="en-NZ" sz="2000" dirty="0" smtClean="0">
              <a:solidFill>
                <a:schemeClr val="bg1"/>
              </a:solidFill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NZ" sz="2000" dirty="0" smtClean="0">
                <a:solidFill>
                  <a:schemeClr val="bg1"/>
                </a:solidFill>
                <a:cs typeface="Arial" pitchFamily="34" charset="0"/>
              </a:rPr>
              <a:t>   Support a strong bio-fuel industry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124744"/>
            <a:ext cx="1009647" cy="116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i="1" dirty="0" smtClean="0">
                <a:cs typeface="Arial" pitchFamily="34" charset="0"/>
              </a:rPr>
              <a:t>In Conclusion: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539552" y="1196752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Achieving Euro 3 - 5 standard in ALL Public Transport will take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……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15+ years    by changing engines / bus / loco / ferry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Achieving Euro 3 - 5 standard using </a:t>
            </a:r>
            <a:r>
              <a:rPr lang="en-NZ" sz="2000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Green Diesel </a:t>
            </a:r>
            <a:r>
              <a:rPr lang="en-NZ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technology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can be achieved for All Transport in….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…….</a:t>
            </a:r>
            <a:r>
              <a:rPr lang="en-NZ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NZ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1- 2 years   !!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000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@ 500 bus replacements operator saves $100 million by capital deferment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NZ Health savings @ 50% of engines on Green Diesel = $ 400 m 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 no brainer”</a:t>
            </a:r>
            <a:endParaRPr lang="en-NZ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NZ" dirty="0" smtClean="0"/>
              <a:t>The proof is in the pudding: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611560" y="1196752"/>
            <a:ext cx="748883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NZ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ALERT - </a:t>
            </a:r>
            <a:r>
              <a:rPr lang="en-US" sz="2000" b="1" i="1" dirty="0" smtClean="0">
                <a:solidFill>
                  <a:srgbClr val="00B050"/>
                </a:solidFill>
              </a:rPr>
              <a:t>Green Diesel </a:t>
            </a:r>
            <a:r>
              <a:rPr lang="en-US" sz="2000" b="1" dirty="0" smtClean="0">
                <a:solidFill>
                  <a:schemeClr val="bg1"/>
                </a:solidFill>
              </a:rPr>
              <a:t>used </a:t>
            </a:r>
            <a:r>
              <a:rPr lang="en-US" sz="2000" dirty="0" smtClean="0">
                <a:solidFill>
                  <a:schemeClr val="bg1"/>
                </a:solidFill>
              </a:rPr>
              <a:t>in Wellington region- Wainuiomata Landfill </a:t>
            </a:r>
          </a:p>
        </p:txBody>
      </p:sp>
      <p:pic>
        <p:nvPicPr>
          <p:cNvPr id="4" name="Pump VS Efuel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99592" y="2276872"/>
            <a:ext cx="6912768" cy="25922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9552" y="5373216"/>
            <a:ext cx="7632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Note ALERT fuel used : 50% used lube oil (ULO), 30% diesel, 19 % water, 1% surfactant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2132856"/>
            <a:ext cx="7920880" cy="27363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For the technical minded:  Emissions (Gaseous)</a:t>
            </a:r>
          </a:p>
          <a:p>
            <a:endParaRPr lang="en-NZ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467544" y="2276872"/>
          <a:ext cx="7920880" cy="2279677"/>
        </p:xfrm>
        <a:graphic>
          <a:graphicData uri="http://schemas.openxmlformats.org/drawingml/2006/table">
            <a:tbl>
              <a:tblPr/>
              <a:tblGrid>
                <a:gridCol w="990110"/>
                <a:gridCol w="1139875"/>
                <a:gridCol w="840345"/>
                <a:gridCol w="990110"/>
                <a:gridCol w="990110"/>
                <a:gridCol w="990110"/>
                <a:gridCol w="990110"/>
                <a:gridCol w="990110"/>
              </a:tblGrid>
              <a:tr h="55967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6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Sampling Run</a:t>
                      </a:r>
                      <a:endParaRPr lang="nl-NL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NZ" sz="1800" b="0" kern="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O2 (%)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1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CO (</a:t>
                      </a:r>
                      <a:r>
                        <a:rPr lang="en-NZ" sz="1800" b="0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ppmv</a:t>
                      </a: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2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CO2 (%)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1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NO (</a:t>
                      </a:r>
                      <a:r>
                        <a:rPr lang="en-NZ" sz="1800" b="0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ppmv</a:t>
                      </a: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2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NO2 (</a:t>
                      </a:r>
                      <a:r>
                        <a:rPr lang="en-NZ" sz="1800" b="0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ppmv</a:t>
                      </a: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2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NOx (</a:t>
                      </a:r>
                      <a:r>
                        <a:rPr lang="en-NZ" sz="1800" b="0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ppmv</a:t>
                      </a:r>
                      <a:r>
                        <a:rPr lang="en-NZ" sz="1800" b="0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)</a:t>
                      </a:r>
                      <a:r>
                        <a:rPr lang="en-NZ" sz="1800" b="0" kern="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MS Mincho"/>
                        </a:rPr>
                        <a:t>2</a:t>
                      </a:r>
                      <a:endParaRPr lang="nl-NL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39">
                <a:tc rowSpan="3"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i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Green Diesel</a:t>
                      </a:r>
                      <a:endParaRPr lang="nl-NL" sz="18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Average</a:t>
                      </a:r>
                      <a:endParaRPr lang="nl-NL" sz="18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15.2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217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3.2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123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0.1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123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39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Maximum</a:t>
                      </a:r>
                      <a:endParaRPr lang="nl-NL" sz="18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16.9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367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4.4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154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0.5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154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804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 dirty="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Minimum</a:t>
                      </a:r>
                      <a:endParaRPr lang="nl-NL" sz="18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 dirty="0">
                          <a:latin typeface="Times New Roman"/>
                          <a:ea typeface="MS Mincho"/>
                        </a:rPr>
                        <a:t>13.4</a:t>
                      </a:r>
                      <a:endParaRPr lang="nl-NL" sz="18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150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2.1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86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0.0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86.0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39">
                <a:tc rowSpan="3"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Diesel Fuel</a:t>
                      </a:r>
                      <a:endParaRPr lang="nl-NL" sz="18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Average</a:t>
                      </a:r>
                      <a:endParaRPr lang="nl-NL" sz="18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9.3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2,079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10.6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240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4.2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b="1" kern="10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</a:rPr>
                        <a:t>244</a:t>
                      </a:r>
                      <a:endParaRPr lang="nl-NL" sz="18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39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Maximum</a:t>
                      </a:r>
                      <a:endParaRPr lang="nl-NL" sz="18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11.1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2,272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11.1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287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5.5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289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839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NZ" sz="1800" kern="100" dirty="0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Minimum</a:t>
                      </a:r>
                      <a:endParaRPr lang="nl-NL" sz="18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7.5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1,732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8.9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 dirty="0">
                          <a:latin typeface="Times New Roman"/>
                          <a:ea typeface="MS Mincho"/>
                        </a:rPr>
                        <a:t>198</a:t>
                      </a:r>
                      <a:endParaRPr lang="nl-NL" sz="18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>
                          <a:latin typeface="Times New Roman"/>
                          <a:ea typeface="MS Mincho"/>
                        </a:rPr>
                        <a:t>1.4</a:t>
                      </a:r>
                      <a:endParaRPr lang="nl-NL" sz="18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1800" kern="100" dirty="0">
                          <a:latin typeface="Times New Roman"/>
                          <a:ea typeface="MS Mincho"/>
                        </a:rPr>
                        <a:t>202</a:t>
                      </a:r>
                      <a:endParaRPr lang="nl-NL" sz="18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126876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Independent emission testing by Sinclair Knight </a:t>
            </a:r>
            <a:r>
              <a:rPr lang="en-NZ" dirty="0" err="1" smtClean="0">
                <a:solidFill>
                  <a:schemeClr val="bg1"/>
                </a:solidFill>
              </a:rPr>
              <a:t>Merz</a:t>
            </a:r>
            <a:r>
              <a:rPr lang="en-NZ" dirty="0" smtClean="0">
                <a:solidFill>
                  <a:schemeClr val="bg1"/>
                </a:solidFill>
              </a:rPr>
              <a:t> Ltd</a:t>
            </a:r>
          </a:p>
          <a:p>
            <a:r>
              <a:rPr lang="en-NZ" dirty="0" smtClean="0">
                <a:solidFill>
                  <a:schemeClr val="bg1"/>
                </a:solidFill>
              </a:rPr>
              <a:t>(report available on request)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544522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High % ULO emulsion blend used at </a:t>
            </a:r>
            <a:r>
              <a:rPr lang="en-NZ" dirty="0" err="1" smtClean="0">
                <a:solidFill>
                  <a:schemeClr val="bg1"/>
                </a:solidFill>
              </a:rPr>
              <a:t>Wainui</a:t>
            </a:r>
            <a:r>
              <a:rPr lang="en-NZ" dirty="0" smtClean="0">
                <a:solidFill>
                  <a:schemeClr val="bg1"/>
                </a:solidFill>
              </a:rPr>
              <a:t> tip 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For the technical minded: Emissions (</a:t>
            </a:r>
            <a:r>
              <a:rPr lang="en-NZ" dirty="0" err="1" smtClean="0"/>
              <a:t>Aldehydes</a:t>
            </a:r>
            <a:r>
              <a:rPr lang="en-NZ" dirty="0" smtClean="0"/>
              <a:t>)</a:t>
            </a:r>
            <a:endParaRPr lang="en-NZ" dirty="0"/>
          </a:p>
        </p:txBody>
      </p:sp>
      <p:graphicFrame>
        <p:nvGraphicFramePr>
          <p:cNvPr id="3" name="Content Placeholder 5"/>
          <p:cNvGraphicFramePr>
            <a:graphicFrameLocks/>
          </p:cNvGraphicFramePr>
          <p:nvPr/>
        </p:nvGraphicFramePr>
        <p:xfrm>
          <a:off x="467544" y="2204864"/>
          <a:ext cx="7772400" cy="300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71688"/>
                <a:gridCol w="1928826"/>
                <a:gridCol w="1928826"/>
                <a:gridCol w="1743060"/>
              </a:tblGrid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NZ" sz="2000" b="0" kern="100" dirty="0">
                        <a:solidFill>
                          <a:srgbClr val="808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smtClean="0"/>
                        <a:t>Emulsion    </a:t>
                      </a:r>
                      <a:r>
                        <a:rPr lang="en-GB" sz="2000" i="1" dirty="0" smtClean="0"/>
                        <a:t>Green Diesel</a:t>
                      </a:r>
                      <a:endParaRPr lang="nl-NL" sz="2000" b="1" i="1" dirty="0">
                        <a:solidFill>
                          <a:srgbClr val="808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000"/>
                        <a:t>Diesel Fuel</a:t>
                      </a:r>
                      <a:endParaRPr lang="nl-NL" sz="2000" b="1">
                        <a:solidFill>
                          <a:srgbClr val="808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/>
                        <a:t>Reduction using </a:t>
                      </a:r>
                      <a:r>
                        <a:rPr lang="en-GB" sz="2000" dirty="0" smtClean="0"/>
                        <a:t>ALERT </a:t>
                      </a:r>
                      <a:r>
                        <a:rPr lang="en-GB" sz="2000" i="1" dirty="0" smtClean="0">
                          <a:solidFill>
                            <a:schemeClr val="bg1"/>
                          </a:solidFill>
                        </a:rPr>
                        <a:t>Green Diesel </a:t>
                      </a:r>
                      <a:endParaRPr lang="nl-NL" sz="2000" b="1" i="1" dirty="0">
                        <a:solidFill>
                          <a:schemeClr val="bg1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2000" kern="100" dirty="0" err="1"/>
                        <a:t>Analytes</a:t>
                      </a:r>
                      <a:endParaRPr lang="nl-NL" sz="2000" b="1" dirty="0">
                        <a:solidFill>
                          <a:srgbClr val="808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Emission Rate (g/hr)</a:t>
                      </a:r>
                      <a:endParaRPr lang="nl-NL" sz="2000" b="1" dirty="0">
                        <a:solidFill>
                          <a:srgbClr val="808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NZ" sz="2000" kern="100"/>
                        <a:t>Emission Rate (g/hr)</a:t>
                      </a:r>
                      <a:endParaRPr lang="nl-NL" sz="2000" b="1">
                        <a:solidFill>
                          <a:srgbClr val="808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NZ" sz="2000" b="1" kern="100" dirty="0">
                        <a:solidFill>
                          <a:srgbClr val="FF0000"/>
                        </a:solidFill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Formaldehyde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2.68</a:t>
                      </a:r>
                      <a:endParaRPr lang="nl-NL" sz="20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42.6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b="1" kern="100" dirty="0"/>
                        <a:t>93 %</a:t>
                      </a:r>
                      <a:endParaRPr lang="nl-NL" sz="2000" b="1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Acetaldehyde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1.59</a:t>
                      </a:r>
                      <a:endParaRPr lang="nl-NL" sz="20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12.1</a:t>
                      </a:r>
                      <a:endParaRPr lang="nl-NL" sz="20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b="1" kern="100" dirty="0"/>
                        <a:t>86 %</a:t>
                      </a:r>
                      <a:endParaRPr lang="nl-NL" sz="2000" b="1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Propionaldehyde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0.113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0.780</a:t>
                      </a:r>
                      <a:endParaRPr lang="nl-NL" sz="20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b="1" kern="100" dirty="0"/>
                        <a:t>85 %</a:t>
                      </a:r>
                      <a:endParaRPr lang="nl-NL" sz="2000" b="1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Acrolein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/>
                        <a:t>0.328</a:t>
                      </a:r>
                      <a:endParaRPr lang="nl-NL" sz="2000" kern="1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kern="100" dirty="0"/>
                        <a:t>7.98</a:t>
                      </a:r>
                      <a:endParaRPr lang="nl-NL" sz="2000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NZ" sz="2000" b="1" kern="100" dirty="0"/>
                        <a:t>95 %</a:t>
                      </a:r>
                      <a:endParaRPr lang="nl-NL" sz="2000" b="1" kern="1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126876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Independent emission testing by Sinclair Knight </a:t>
            </a:r>
            <a:r>
              <a:rPr lang="en-NZ" dirty="0" err="1" smtClean="0">
                <a:solidFill>
                  <a:schemeClr val="bg1"/>
                </a:solidFill>
              </a:rPr>
              <a:t>Merz</a:t>
            </a:r>
            <a:r>
              <a:rPr lang="en-NZ" dirty="0" smtClean="0">
                <a:solidFill>
                  <a:schemeClr val="bg1"/>
                </a:solidFill>
              </a:rPr>
              <a:t> Ltd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544522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High % ULO emulsion blend used at </a:t>
            </a:r>
            <a:r>
              <a:rPr lang="en-NZ" dirty="0" err="1" smtClean="0">
                <a:solidFill>
                  <a:schemeClr val="bg1"/>
                </a:solidFill>
              </a:rPr>
              <a:t>Wainui</a:t>
            </a:r>
            <a:r>
              <a:rPr lang="en-NZ" dirty="0" smtClean="0">
                <a:solidFill>
                  <a:schemeClr val="bg1"/>
                </a:solidFill>
              </a:rPr>
              <a:t> tip 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FAQ’s</a:t>
            </a:r>
            <a:endParaRPr lang="en-NZ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7584" y="1772816"/>
          <a:ext cx="7200800" cy="3857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629"/>
                <a:gridCol w="3994171"/>
              </a:tblGrid>
              <a:tr h="815480">
                <a:tc>
                  <a:txBody>
                    <a:bodyPr/>
                    <a:lstStyle/>
                    <a:p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Do you sell fuel ?</a:t>
                      </a:r>
                      <a:endParaRPr lang="en-NZ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, only a processing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 service</a:t>
                      </a:r>
                      <a:endParaRPr lang="en-NZ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304758">
                <a:tc>
                  <a:txBody>
                    <a:bodyPr/>
                    <a:lstStyle/>
                    <a:p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Using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NZ" sz="1800" b="1" i="1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Green Diesel 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are engines changes needed to meet the Euro 3 – 4 standard?</a:t>
                      </a:r>
                      <a:endParaRPr lang="en-NZ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1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 permanent modifications </a:t>
                      </a:r>
                      <a:r>
                        <a:rPr lang="en-NZ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are not 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required.</a:t>
                      </a:r>
                      <a:endParaRPr lang="en-NZ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696186">
                <a:tc>
                  <a:txBody>
                    <a:bodyPr/>
                    <a:lstStyle/>
                    <a:p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Is </a:t>
                      </a:r>
                      <a:r>
                        <a:rPr lang="en-NZ" sz="1800" b="1" i="1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Green Diesel</a:t>
                      </a:r>
                      <a:r>
                        <a:rPr lang="en-NZ" sz="1800" b="1" i="1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more expensive ?</a:t>
                      </a:r>
                      <a:endParaRPr lang="en-NZ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Per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 liter, </a:t>
                      </a:r>
                      <a:r>
                        <a:rPr lang="en-NZ" sz="1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.   In the big picture </a:t>
                      </a:r>
                      <a:r>
                        <a:rPr lang="en-NZ" sz="1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, health cost reductions, longer engine life, reduced maintenance  and deferred </a:t>
                      </a:r>
                      <a:r>
                        <a:rPr lang="en-NZ" sz="1800" dirty="0" smtClean="0">
                          <a:latin typeface="Arial" pitchFamily="34" charset="0"/>
                          <a:cs typeface="Arial" pitchFamily="34" charset="0"/>
                        </a:rPr>
                        <a:t>capital expenditure</a:t>
                      </a:r>
                      <a:r>
                        <a:rPr lang="en-NZ" sz="1800" baseline="0" dirty="0" smtClean="0">
                          <a:latin typeface="Arial" pitchFamily="34" charset="0"/>
                          <a:cs typeface="Arial" pitchFamily="34" charset="0"/>
                        </a:rPr>
                        <a:t> offers a high value solution for all stakeholders.</a:t>
                      </a:r>
                      <a:endParaRPr lang="en-NZ" sz="1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smtClean="0">
                <a:cs typeface="Arial" pitchFamily="34" charset="0"/>
              </a:rPr>
              <a:t>Questions Please........</a:t>
            </a:r>
          </a:p>
          <a:p>
            <a:endParaRPr lang="en-NZ" dirty="0"/>
          </a:p>
        </p:txBody>
      </p:sp>
      <p:pic>
        <p:nvPicPr>
          <p:cNvPr id="3" name="Picture 10" descr="vragen.png"/>
          <p:cNvPicPr>
            <a:picLocks noChangeAspect="1" noChangeArrowheads="1"/>
          </p:cNvPicPr>
          <p:nvPr/>
        </p:nvPicPr>
        <p:blipFill>
          <a:blip r:embed="rId3" cstate="print"/>
          <a:srcRect l="8060" t="9009" r="9816" b="8896"/>
          <a:stretch>
            <a:fillRect/>
          </a:stretch>
        </p:blipFill>
        <p:spPr bwMode="auto">
          <a:xfrm>
            <a:off x="752295" y="1268760"/>
            <a:ext cx="726351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341942" y="5661248"/>
            <a:ext cx="611037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C3DA0D"/>
              </a:buClr>
            </a:pP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Veranis Team thanks you for your attention.</a:t>
            </a:r>
          </a:p>
          <a:p>
            <a:pPr algn="ctr">
              <a:buClr>
                <a:srgbClr val="C3DA0D"/>
              </a:buClr>
            </a:pPr>
            <a:endParaRPr lang="nl-NL" sz="1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C3DA0D"/>
              </a:buClr>
            </a:pPr>
            <a:r>
              <a:rPr lang="nl-NL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Soon open:  </a:t>
            </a:r>
            <a:r>
              <a:rPr lang="nl-NL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hlinkClick r:id="rId4"/>
              </a:rPr>
              <a:t>www.Veranis.co.nz</a:t>
            </a:r>
            <a:r>
              <a:rPr lang="nl-NL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nl-NL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hlinkClick r:id="rId5"/>
              </a:rPr>
              <a:t>www.GreenDiesel.co.nz</a:t>
            </a:r>
            <a:r>
              <a:rPr lang="nl-NL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nl-NL" sz="16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Financial reasons to look at diesel replacement</a:t>
            </a:r>
            <a:endParaRPr lang="en-NZ" dirty="0"/>
          </a:p>
        </p:txBody>
      </p:sp>
      <p:pic>
        <p:nvPicPr>
          <p:cNvPr id="2050" name="Picture 2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76872"/>
            <a:ext cx="79660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67544" y="1268760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1.   In NZ variations in oil price is countered by currency fluctuation.</a:t>
            </a:r>
          </a:p>
          <a:p>
            <a:endParaRPr lang="en-NZ" dirty="0" smtClean="0">
              <a:solidFill>
                <a:schemeClr val="bg1"/>
              </a:solidFill>
            </a:endParaRPr>
          </a:p>
          <a:p>
            <a:r>
              <a:rPr lang="en-NZ" dirty="0" smtClean="0">
                <a:solidFill>
                  <a:schemeClr val="bg1"/>
                </a:solidFill>
              </a:rPr>
              <a:t>As soon as this mechanism is released, NZ will experience the real price rise.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522920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2. Ensuring ALL resources can be used in a multi-feed stock model.</a:t>
            </a:r>
          </a:p>
          <a:p>
            <a:endParaRPr lang="en-NZ" dirty="0" smtClean="0">
              <a:solidFill>
                <a:schemeClr val="bg1"/>
              </a:solidFill>
            </a:endParaRPr>
          </a:p>
          <a:p>
            <a:r>
              <a:rPr lang="en-NZ" dirty="0" smtClean="0">
                <a:solidFill>
                  <a:schemeClr val="bg1"/>
                </a:solidFill>
              </a:rPr>
              <a:t>Don’t waste ‘waste oil’ (ULO)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200" dirty="0" smtClean="0">
                <a:cs typeface="Arial" pitchFamily="34" charset="0"/>
              </a:rPr>
              <a:t>Fuel from Waste:  A solution for Lube Oil in New Zealand</a:t>
            </a:r>
            <a:endParaRPr lang="en-NZ" sz="2200" dirty="0"/>
          </a:p>
        </p:txBody>
      </p:sp>
      <p:sp>
        <p:nvSpPr>
          <p:cNvPr id="3" name="Rectangle 2"/>
          <p:cNvSpPr/>
          <p:nvPr/>
        </p:nvSpPr>
        <p:spPr>
          <a:xfrm>
            <a:off x="539552" y="1772816"/>
            <a:ext cx="77048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NZ Imports 60 million litres lube oil annually.</a:t>
            </a: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Only 50% of this oil is currently recovered as used lube oil (ULO).</a:t>
            </a: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ULO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 be incorporated into the fuel supply chain </a:t>
            </a: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ULO combusts in a diesel engine exactly the same as diesel.</a:t>
            </a: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endParaRPr lang="en-NZ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 emulsified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Same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performance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same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emissions</a:t>
            </a: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endParaRPr lang="en-NZ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19088" lvl="0" indent="-319088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Solution to waste oil 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blend into ALERT  Green Diesels</a:t>
            </a:r>
            <a:b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(can be 50% however in practice around 1 %)</a:t>
            </a:r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10527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advantages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emulsified fuels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cs typeface="Arial" pitchFamily="34" charset="0"/>
              </a:rPr>
              <a:t>Waste Oil – towards a new system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611560" y="1772816"/>
            <a:ext cx="6768752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Current recovery model requires  improvement</a:t>
            </a:r>
          </a:p>
          <a:p>
            <a:pPr lvl="1" indent="-228600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Transported distance</a:t>
            </a:r>
          </a:p>
          <a:p>
            <a:pPr lvl="1" indent="-228600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Education of producers</a:t>
            </a:r>
          </a:p>
          <a:p>
            <a:pPr lvl="2" indent="-228600">
              <a:lnSpc>
                <a:spcPct val="150000"/>
              </a:lnSpc>
              <a:spcBef>
                <a:spcPts val="400"/>
              </a:spcBef>
              <a:buClr>
                <a:srgbClr val="A8CDD7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Waste education programmes (Env. Centres)</a:t>
            </a:r>
          </a:p>
          <a:p>
            <a:pPr lvl="2" indent="-228600">
              <a:lnSpc>
                <a:spcPct val="150000"/>
              </a:lnSpc>
              <a:spcBef>
                <a:spcPts val="400"/>
              </a:spcBef>
              <a:buClr>
                <a:srgbClr val="A8CDD7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Containers </a:t>
            </a:r>
            <a:r>
              <a:rPr lang="en-N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labelled</a:t>
            </a: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informing of safe drop off locations</a:t>
            </a:r>
          </a:p>
          <a:p>
            <a:pPr lvl="1" indent="-228600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Recovery points</a:t>
            </a:r>
          </a:p>
          <a:p>
            <a:pPr lvl="2" indent="-228600">
              <a:lnSpc>
                <a:spcPct val="150000"/>
              </a:lnSpc>
              <a:spcBef>
                <a:spcPts val="400"/>
              </a:spcBef>
              <a:buClr>
                <a:srgbClr val="A8CDD7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Safer collection systems</a:t>
            </a:r>
          </a:p>
          <a:p>
            <a:pPr lvl="1" indent="-228600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Audited system (chase the missing volumes!)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spect="1"/>
          </p:cNvSpPr>
          <p:nvPr/>
        </p:nvSpPr>
        <p:spPr>
          <a:xfrm>
            <a:off x="395536" y="1028733"/>
            <a:ext cx="7920826" cy="528058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1600" b="1" i="1" dirty="0" smtClean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i="1" dirty="0" smtClean="0"/>
              <a:t>ALERT Waste Oil Solution – Use </a:t>
            </a:r>
            <a:r>
              <a:rPr lang="en-NZ" dirty="0" smtClean="0"/>
              <a:t>where</a:t>
            </a:r>
            <a:r>
              <a:rPr lang="en-NZ" i="1" dirty="0" smtClean="0"/>
              <a:t> produced :</a:t>
            </a:r>
          </a:p>
          <a:p>
            <a:endParaRPr lang="en-NZ" dirty="0"/>
          </a:p>
        </p:txBody>
      </p:sp>
      <p:grpSp>
        <p:nvGrpSpPr>
          <p:cNvPr id="4" name="Group 3"/>
          <p:cNvGrpSpPr/>
          <p:nvPr/>
        </p:nvGrpSpPr>
        <p:grpSpPr>
          <a:xfrm>
            <a:off x="539552" y="1556792"/>
            <a:ext cx="7704856" cy="4608512"/>
            <a:chOff x="2357422" y="2357430"/>
            <a:chExt cx="6357982" cy="3929090"/>
          </a:xfrm>
        </p:grpSpPr>
        <p:sp>
          <p:nvSpPr>
            <p:cNvPr id="5" name="Rectangle 4"/>
            <p:cNvSpPr/>
            <p:nvPr/>
          </p:nvSpPr>
          <p:spPr>
            <a:xfrm>
              <a:off x="2357422" y="2357430"/>
              <a:ext cx="2000264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Small Producers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(home mechanics etc)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00562" y="2357430"/>
              <a:ext cx="2000264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Medium Producers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(garages etc)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43702" y="2357430"/>
              <a:ext cx="207170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Large Producers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(Bus Depots, Mines etc)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357422" y="3286124"/>
              <a:ext cx="2000264" cy="78581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NZ" sz="1600" b="1" dirty="0" smtClean="0"/>
                <a:t>Safe collection  &amp;</a:t>
              </a:r>
            </a:p>
            <a:p>
              <a:r>
                <a:rPr lang="en-NZ" sz="1600" b="1" dirty="0" smtClean="0"/>
                <a:t>storage at Tip /</a:t>
              </a:r>
            </a:p>
            <a:p>
              <a:r>
                <a:rPr lang="en-NZ" sz="1600" b="1" dirty="0" smtClean="0"/>
                <a:t>Transfer / Bus depot</a:t>
              </a:r>
              <a:endParaRPr lang="en-NZ" sz="16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29124" y="3286124"/>
              <a:ext cx="2000264" cy="78581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Z" sz="1600" b="1" dirty="0" smtClean="0"/>
                <a:t>Truck collection  </a:t>
              </a:r>
            </a:p>
            <a:p>
              <a:pPr algn="ctr"/>
              <a:r>
                <a:rPr lang="en-NZ" sz="1600" b="1" dirty="0" smtClean="0"/>
                <a:t>Central Storage facility</a:t>
              </a:r>
              <a:endParaRPr lang="en-NZ" sz="16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643702" y="3286124"/>
              <a:ext cx="2000264" cy="78581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Z" sz="1600" b="1" dirty="0" smtClean="0"/>
                <a:t>Onsite collection &amp; storage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57422" y="4357694"/>
              <a:ext cx="2000264" cy="1000132"/>
            </a:xfrm>
            <a:prstGeom prst="rect">
              <a:avLst/>
            </a:prstGeom>
            <a:solidFill>
              <a:srgbClr val="00D25F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Alert Green Diesels Mobile Blend Solution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Fuel use: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Tip plant/Bus etc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643702" y="4357694"/>
              <a:ext cx="2000264" cy="1000132"/>
            </a:xfrm>
            <a:prstGeom prst="rect">
              <a:avLst/>
            </a:prstGeom>
            <a:solidFill>
              <a:srgbClr val="00D25F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Alert Green Diesels Mobile Blend Solution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Fuel use: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Buses/mining plant etc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00562" y="4357694"/>
              <a:ext cx="2000264" cy="1000132"/>
            </a:xfrm>
            <a:prstGeom prst="rect">
              <a:avLst/>
            </a:prstGeom>
            <a:solidFill>
              <a:srgbClr val="00D25F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Alert Green Diesels Central Blend Facility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Fuel use:</a:t>
              </a:r>
            </a:p>
            <a:p>
              <a:pPr algn="ctr"/>
              <a:r>
                <a:rPr lang="en-NZ" sz="1600" dirty="0" smtClean="0">
                  <a:solidFill>
                    <a:srgbClr val="FFFF00"/>
                  </a:solidFill>
                </a:rPr>
                <a:t>(Shipping, Rail, Civil)</a:t>
              </a:r>
              <a:endParaRPr lang="en-NZ" sz="1600" dirty="0">
                <a:solidFill>
                  <a:srgbClr val="FFFF00"/>
                </a:solidFill>
              </a:endParaRPr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3143240" y="2928934"/>
              <a:ext cx="285752" cy="35719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7429520" y="2928934"/>
              <a:ext cx="285752" cy="35719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5286380" y="2928934"/>
              <a:ext cx="285752" cy="35719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3143240" y="4071942"/>
              <a:ext cx="285752" cy="285752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5286380" y="4071942"/>
              <a:ext cx="285752" cy="285752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7429520" y="4071942"/>
              <a:ext cx="285752" cy="285752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357422" y="5572140"/>
              <a:ext cx="6286544" cy="71438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200" dirty="0" smtClean="0">
                  <a:solidFill>
                    <a:schemeClr val="bg1"/>
                  </a:solidFill>
                </a:rPr>
                <a:t>Objectives:</a:t>
              </a:r>
            </a:p>
            <a:p>
              <a:pPr algn="ctr"/>
              <a:r>
                <a:rPr lang="en-NZ" sz="1600" dirty="0" smtClean="0">
                  <a:solidFill>
                    <a:schemeClr val="bg1"/>
                  </a:solidFill>
                </a:rPr>
                <a:t>Waste Oil collected safely/reduced transport distance/</a:t>
              </a:r>
              <a:br>
                <a:rPr lang="en-NZ" sz="1600" dirty="0" smtClean="0">
                  <a:solidFill>
                    <a:schemeClr val="bg1"/>
                  </a:solidFill>
                </a:rPr>
              </a:br>
              <a:r>
                <a:rPr lang="en-NZ" sz="1600" dirty="0" smtClean="0">
                  <a:solidFill>
                    <a:schemeClr val="bg1"/>
                  </a:solidFill>
                </a:rPr>
                <a:t>plastic recycled/filters disposed safely </a:t>
              </a:r>
              <a:endParaRPr lang="en-NZ" sz="1600" dirty="0">
                <a:solidFill>
                  <a:schemeClr val="bg1"/>
                </a:solidFill>
              </a:endParaRPr>
            </a:p>
          </p:txBody>
        </p:sp>
        <p:sp>
          <p:nvSpPr>
            <p:cNvPr id="21" name="Down Arrow 20"/>
            <p:cNvSpPr/>
            <p:nvPr/>
          </p:nvSpPr>
          <p:spPr>
            <a:xfrm>
              <a:off x="5286380" y="5357826"/>
              <a:ext cx="285752" cy="214314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2" name="Down Arrow 21"/>
            <p:cNvSpPr/>
            <p:nvPr/>
          </p:nvSpPr>
          <p:spPr>
            <a:xfrm>
              <a:off x="3143240" y="5357826"/>
              <a:ext cx="285752" cy="214314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7429520" y="5357826"/>
              <a:ext cx="285752" cy="214314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cs typeface="Arial" pitchFamily="34" charset="0"/>
              </a:rPr>
              <a:t>Waste Oil Threat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323528" y="1052736"/>
            <a:ext cx="6318448" cy="3909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 part per million makes water unsafe to drink</a:t>
            </a:r>
          </a:p>
          <a:p>
            <a:pPr marL="533400" lvl="0" indent="-533400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35 ppm creates visible oil slick that damages aquatic life – fish and shellfish</a:t>
            </a:r>
          </a:p>
          <a:p>
            <a:pPr marL="533400" lvl="0" indent="-533400" fontAlgn="base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Arial" pitchFamily="34" charset="0"/>
              <a:buChar char="•"/>
              <a:defRPr/>
            </a:pP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50 ppm can foul a wastewater treatment plant</a:t>
            </a:r>
          </a:p>
          <a:p>
            <a:pPr marL="533400" lvl="0" indent="-533400" fontAlgn="base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nl-NL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533400" lvl="0" indent="-533400" fontAlgn="base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nl-N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1 ppm, </a:t>
            </a:r>
            <a:r>
              <a:rPr lang="nl-N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one tankerload (30 m</a:t>
            </a:r>
            <a:r>
              <a:rPr lang="nl-NL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nl-N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br>
              <a:rPr lang="nl-N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nl-N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nl-N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nl-N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 contaminate </a:t>
            </a: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nl-NL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nl-NL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30.000.000.000</a:t>
            </a:r>
            <a:r>
              <a:rPr lang="nl-NL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N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liters of drinking water</a:t>
            </a:r>
          </a:p>
          <a:p>
            <a:pPr marL="533400" lvl="0" indent="-533400" fontAlgn="base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nl-NL" sz="1050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hlinkClick r:id="rId3"/>
            </a:endParaRPr>
          </a:p>
          <a:p>
            <a:pPr marL="533400" lvl="0" indent="-533400" fontAlgn="base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endParaRPr lang="nl-NL" sz="1050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hlinkClick r:id="rId3"/>
            </a:endParaRPr>
          </a:p>
          <a:p>
            <a:pPr marL="533400" lvl="0" indent="-533400" fontAlgn="base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defRPr/>
            </a:pPr>
            <a:r>
              <a:rPr lang="nl-NL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3"/>
              </a:rPr>
              <a:t>http://www.nj.gov/dep/watershedmgt/cleanwaterbook/waterbook_chp10.htm</a:t>
            </a:r>
            <a:r>
              <a:rPr lang="nl-NL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390144"/>
            <a:ext cx="2212209" cy="201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23551"/>
          <a:stretch>
            <a:fillRect/>
          </a:stretch>
        </p:blipFill>
        <p:spPr bwMode="auto">
          <a:xfrm>
            <a:off x="6084168" y="1916833"/>
            <a:ext cx="222582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 t="28116"/>
          <a:stretch>
            <a:fillRect/>
          </a:stretch>
        </p:blipFill>
        <p:spPr bwMode="auto">
          <a:xfrm>
            <a:off x="395536" y="4362136"/>
            <a:ext cx="5472608" cy="20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NZ" dirty="0" smtClean="0">
                <a:cs typeface="Arial" pitchFamily="34" charset="0"/>
              </a:rPr>
              <a:t>Bus Project  </a:t>
            </a:r>
            <a:r>
              <a:rPr lang="en-NZ" dirty="0" smtClean="0">
                <a:solidFill>
                  <a:srgbClr val="002060"/>
                </a:solidFill>
                <a:cs typeface="Arial" pitchFamily="34" charset="0"/>
              </a:rPr>
              <a:t>“Ahead of the Game”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1115616" y="1412776"/>
            <a:ext cx="57423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Objective:</a:t>
            </a:r>
          </a:p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Convert </a:t>
            </a:r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bus depots of one major operator in </a:t>
            </a:r>
          </a:p>
          <a:p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New Zealand - to supply </a:t>
            </a:r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low emission 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fuel</a:t>
            </a:r>
          </a:p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 stage approach</a:t>
            </a:r>
          </a:p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Target date 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Start of Rugby World Cup 2011.</a:t>
            </a:r>
          </a:p>
          <a:p>
            <a:pPr>
              <a:lnSpc>
                <a:spcPct val="150000"/>
              </a:lnSpc>
            </a:pPr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Stakeholders: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GWRC, WCC, LHCC, ARTA, Operator, Veranis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NZ" dirty="0" smtClean="0">
                <a:cs typeface="Arial" pitchFamily="34" charset="0"/>
              </a:rPr>
              <a:t>Bus Project  </a:t>
            </a:r>
            <a:r>
              <a:rPr lang="en-NZ" dirty="0" smtClean="0">
                <a:solidFill>
                  <a:srgbClr val="002060"/>
                </a:solidFill>
                <a:cs typeface="Arial" pitchFamily="34" charset="0"/>
              </a:rPr>
              <a:t>“Ahead of the Game”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755576" y="1484784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Stages</a:t>
            </a:r>
          </a:p>
          <a:p>
            <a:pPr>
              <a:lnSpc>
                <a:spcPct val="150000"/>
              </a:lnSpc>
            </a:pPr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 –    project initiation, form stakeholder group, secure funding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 –    proof of concept, technology, quality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 –    run 10 school busses on emulsion fuel, prove logistics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 –    convert 1 depot to supply emulsion fuel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 –    convert all depots in Greater Wellington Region</a:t>
            </a:r>
          </a:p>
          <a:p>
            <a:pPr>
              <a:lnSpc>
                <a:spcPct val="150000"/>
              </a:lnSpc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 –    convert all depots in rest of NZ (Auckland)</a:t>
            </a:r>
            <a:endParaRPr lang="en-N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spect="1"/>
          </p:cNvSpPr>
          <p:nvPr/>
        </p:nvSpPr>
        <p:spPr>
          <a:xfrm>
            <a:off x="539552" y="1124744"/>
            <a:ext cx="7664958" cy="525658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Example:  Stage 2</a:t>
            </a:r>
          </a:p>
          <a:p>
            <a:r>
              <a:rPr lang="en-N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Bus Project</a:t>
            </a:r>
            <a:endParaRPr lang="en-NZ" sz="2000" b="1" dirty="0" smtClean="0">
              <a:solidFill>
                <a:srgbClr val="FFFF00"/>
              </a:solidFill>
              <a:latin typeface="Gill Sans MT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FFFF00"/>
                </a:solidFill>
                <a:cs typeface="Arial" pitchFamily="34" charset="0"/>
              </a:rPr>
              <a:t>Decision ‘GO’ or ‘STOP’ at each stage: </a:t>
            </a:r>
            <a:endParaRPr lang="en-NZ" dirty="0"/>
          </a:p>
        </p:txBody>
      </p:sp>
      <p:grpSp>
        <p:nvGrpSpPr>
          <p:cNvPr id="3" name="Group 4"/>
          <p:cNvGrpSpPr/>
          <p:nvPr/>
        </p:nvGrpSpPr>
        <p:grpSpPr>
          <a:xfrm>
            <a:off x="1619672" y="2564904"/>
            <a:ext cx="5521246" cy="3451627"/>
            <a:chOff x="3000364" y="2996952"/>
            <a:chExt cx="4500594" cy="2659539"/>
          </a:xfrm>
        </p:grpSpPr>
        <p:sp>
          <p:nvSpPr>
            <p:cNvPr id="6" name="TextBox 5"/>
            <p:cNvSpPr txBox="1"/>
            <p:nvPr/>
          </p:nvSpPr>
          <p:spPr>
            <a:xfrm>
              <a:off x="4000496" y="3000372"/>
              <a:ext cx="214314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dirty="0" smtClean="0">
                  <a:latin typeface="Arial" pitchFamily="34" charset="0"/>
                  <a:cs typeface="Arial" pitchFamily="34" charset="0"/>
                </a:rPr>
                <a:t>Proof of concept</a:t>
              </a:r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00364" y="4071942"/>
              <a:ext cx="1143008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dirty="0" smtClean="0">
                  <a:latin typeface="Arial" pitchFamily="34" charset="0"/>
                  <a:cs typeface="Arial" pitchFamily="34" charset="0"/>
                </a:rPr>
                <a:t>Achieved</a:t>
              </a:r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09888" y="5010160"/>
              <a:ext cx="1143008" cy="6463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dirty="0" smtClean="0">
                  <a:latin typeface="Arial" pitchFamily="34" charset="0"/>
                  <a:cs typeface="Arial" pitchFamily="34" charset="0"/>
                </a:rPr>
                <a:t>Go to stage 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57884" y="4071942"/>
              <a:ext cx="1643074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dirty="0" smtClean="0">
                  <a:latin typeface="Arial" pitchFamily="34" charset="0"/>
                  <a:cs typeface="Arial" pitchFamily="34" charset="0"/>
                </a:rPr>
                <a:t>Not  Achieved</a:t>
              </a:r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57884" y="5143512"/>
              <a:ext cx="1643074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dirty="0" smtClean="0">
                  <a:latin typeface="Arial" pitchFamily="34" charset="0"/>
                  <a:cs typeface="Arial" pitchFamily="34" charset="0"/>
                </a:rPr>
                <a:t>Stop</a:t>
              </a:r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31840" y="2996952"/>
              <a:ext cx="847732" cy="37885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NZ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Goal:</a:t>
              </a:r>
              <a:endParaRPr lang="en-NZ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 rot="7630515">
              <a:off x="3844241" y="3628603"/>
              <a:ext cx="642942" cy="28575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ight Arrow 12"/>
            <p:cNvSpPr/>
            <p:nvPr/>
          </p:nvSpPr>
          <p:spPr>
            <a:xfrm rot="2449479">
              <a:off x="5301575" y="3604401"/>
              <a:ext cx="642942" cy="28575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3286116" y="4572008"/>
              <a:ext cx="571504" cy="28575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 rot="5400000">
              <a:off x="6322231" y="4679165"/>
              <a:ext cx="642942" cy="28575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444208" y="1124744"/>
            <a:ext cx="1781390" cy="1200329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endParaRPr lang="en-NZ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N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Technology</a:t>
            </a:r>
          </a:p>
          <a:p>
            <a:pPr>
              <a:buFontTx/>
              <a:buChar char="-"/>
            </a:pPr>
            <a:r>
              <a:rPr lang="en-N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Quality	</a:t>
            </a:r>
          </a:p>
          <a:p>
            <a:pPr>
              <a:buFontTx/>
              <a:buChar char="-"/>
            </a:pPr>
            <a:r>
              <a:rPr lang="en-N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Logistics</a:t>
            </a:r>
            <a:endParaRPr lang="en-NZ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>
                <a:cs typeface="Arial" pitchFamily="34" charset="0"/>
              </a:rPr>
              <a:t>Stage 2: Proof of concept (lab based)  8 – 10 / 2010</a:t>
            </a:r>
          </a:p>
          <a:p>
            <a:endParaRPr lang="en-NZ" dirty="0"/>
          </a:p>
        </p:txBody>
      </p:sp>
      <p:sp>
        <p:nvSpPr>
          <p:cNvPr id="4" name="Rectangle 3"/>
          <p:cNvSpPr/>
          <p:nvPr/>
        </p:nvSpPr>
        <p:spPr>
          <a:xfrm>
            <a:off x="755576" y="1351508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Technology</a:t>
            </a: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engine testing in WelTec Lab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simulate real life load (school routes)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determine emission profile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check by emission testing on-road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Rerun step 3 &amp; 4 on  ALERT fuel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3501008"/>
            <a:ext cx="7272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Quality:</a:t>
            </a:r>
          </a:p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‘Achieved Could be’ …..</a:t>
            </a: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Euro 3 emission level achieved</a:t>
            </a: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Fuel stable, works always</a:t>
            </a:r>
          </a:p>
          <a:p>
            <a:pPr lvl="1">
              <a:buFont typeface="Arial" pitchFamily="34" charset="0"/>
              <a:buChar char="•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Regionally economically viable</a:t>
            </a:r>
          </a:p>
          <a:p>
            <a:endParaRPr lang="en-NZ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Customer to decide…     </a:t>
            </a:r>
            <a:r>
              <a:rPr lang="en-NZ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(RC’s)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6787480" cy="455712"/>
          </a:xfrm>
        </p:spPr>
        <p:txBody>
          <a:bodyPr/>
          <a:lstStyle/>
          <a:p>
            <a:r>
              <a:rPr lang="en-NZ" dirty="0" smtClean="0">
                <a:cs typeface="Arial" pitchFamily="34" charset="0"/>
              </a:rPr>
              <a:t>Stage 3/4: Proof of concept (Road testing) to 12/  ’10</a:t>
            </a:r>
          </a:p>
          <a:p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052736"/>
            <a:ext cx="76328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sz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3:  ‘School bus pilot – Approx. 10 busses’</a:t>
            </a:r>
          </a:p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Technical – Quality – Logistics &amp; Financial</a:t>
            </a:r>
            <a:endParaRPr lang="en-NZ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Determine emission reductions </a:t>
            </a:r>
            <a:b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(on road conditions)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Calculate financial (health) effects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Calculate financial gain by deferring capital expenditure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3573016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NZ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N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4:   “In-Depot” Logistics: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at one depot….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All busses </a:t>
            </a:r>
          </a:p>
          <a:p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Adjust fueling system to allow emulsification unit</a:t>
            </a:r>
          </a:p>
          <a:p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Deliver ALERT fuel </a:t>
            </a:r>
            <a:r>
              <a:rPr lang="en-US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time – every time  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                      and of consistent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QUALITY</a:t>
            </a:r>
            <a:endParaRPr lang="en-NZ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Stage 5 and 6:  Regional and National Roll-out 8/ ‘10</a:t>
            </a:r>
            <a:endParaRPr lang="en-NZ" dirty="0"/>
          </a:p>
        </p:txBody>
      </p:sp>
      <p:sp>
        <p:nvSpPr>
          <p:cNvPr id="3" name="Rectangle 2"/>
          <p:cNvSpPr/>
          <p:nvPr/>
        </p:nvSpPr>
        <p:spPr>
          <a:xfrm>
            <a:off x="467544" y="1052736"/>
            <a:ext cx="7776864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5: Regional Roll-out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bg1"/>
                </a:solidFill>
              </a:rPr>
              <a:t>“Ensuring that </a:t>
            </a:r>
            <a:r>
              <a:rPr lang="en-US" i="1" u="sng" dirty="0" smtClean="0">
                <a:solidFill>
                  <a:schemeClr val="bg1"/>
                </a:solidFill>
              </a:rPr>
              <a:t>all buses </a:t>
            </a:r>
            <a:r>
              <a:rPr lang="en-US" i="1" dirty="0" smtClean="0">
                <a:solidFill>
                  <a:schemeClr val="bg1"/>
                </a:solidFill>
              </a:rPr>
              <a:t>that are currently running on diesel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bg1"/>
                </a:solidFill>
              </a:rPr>
              <a:t>within the </a:t>
            </a:r>
            <a:r>
              <a:rPr lang="en-US" i="1" u="sng" dirty="0" smtClean="0">
                <a:solidFill>
                  <a:schemeClr val="bg1"/>
                </a:solidFill>
              </a:rPr>
              <a:t>Greater Wellington Region </a:t>
            </a:r>
            <a:r>
              <a:rPr lang="en-US" i="1" dirty="0" smtClean="0">
                <a:solidFill>
                  <a:schemeClr val="bg1"/>
                </a:solidFill>
              </a:rPr>
              <a:t>are running on Emulsion Fuel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6:   National Roll-out  (438 days to complete)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b="1" dirty="0" smtClean="0">
              <a:solidFill>
                <a:srgbClr val="FFFF00"/>
              </a:solidFill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bg1"/>
                </a:solidFill>
              </a:rPr>
              <a:t>“Ensuring that </a:t>
            </a:r>
            <a:r>
              <a:rPr lang="en-US" i="1" u="sng" dirty="0" smtClean="0">
                <a:solidFill>
                  <a:schemeClr val="bg1"/>
                </a:solidFill>
              </a:rPr>
              <a:t>all buses </a:t>
            </a:r>
            <a:r>
              <a:rPr lang="en-US" i="1" dirty="0" smtClean="0">
                <a:solidFill>
                  <a:schemeClr val="bg1"/>
                </a:solidFill>
              </a:rPr>
              <a:t>that are currently running on diesel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bg1"/>
                </a:solidFill>
              </a:rPr>
              <a:t>within the </a:t>
            </a:r>
            <a:r>
              <a:rPr lang="en-US" i="1" u="sng" dirty="0" smtClean="0">
                <a:solidFill>
                  <a:schemeClr val="bg1"/>
                </a:solidFill>
              </a:rPr>
              <a:t>Greater Auckland Region </a:t>
            </a:r>
            <a:r>
              <a:rPr lang="en-US" i="1" dirty="0" smtClean="0">
                <a:solidFill>
                  <a:schemeClr val="bg1"/>
                </a:solidFill>
              </a:rPr>
              <a:t>are running on Emulsion Fuel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bg1"/>
                </a:solidFill>
              </a:rPr>
              <a:t>by the start of the 2011 Rugby World Cup”</a:t>
            </a:r>
            <a:endParaRPr lang="en-NZ" dirty="0" smtClean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NZ" sz="2400" b="1" dirty="0" smtClean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Completion of Project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             “Ahead of the Game”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NZ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				              09-2011</a:t>
            </a:r>
          </a:p>
        </p:txBody>
      </p:sp>
      <p:pic>
        <p:nvPicPr>
          <p:cNvPr id="4" name="Picture 7" descr="http://www.rugbyworldcup.com/imgml/IRB/body/comp_logos/logoNewZealandOC_new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23734" t="9494" r="24050" b="28365"/>
          <a:stretch>
            <a:fillRect/>
          </a:stretch>
        </p:blipFill>
        <p:spPr bwMode="auto">
          <a:xfrm>
            <a:off x="395537" y="5085184"/>
            <a:ext cx="1149628" cy="1368152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 l="2174" t="20870" r="70652" b="46087"/>
          <a:stretch>
            <a:fillRect/>
          </a:stretch>
        </p:blipFill>
        <p:spPr bwMode="auto">
          <a:xfrm>
            <a:off x="6254713" y="2492896"/>
            <a:ext cx="208444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2725</Words>
  <Application>Microsoft Office PowerPoint</Application>
  <PresentationFormat>On-screen Show (4:3)</PresentationFormat>
  <Paragraphs>741</Paragraphs>
  <Slides>58</Slides>
  <Notes>58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Pitchbook</vt:lpstr>
      <vt:lpstr>Slide 1</vt:lpstr>
      <vt:lpstr>.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2010-06-26T01:39:15Z</dcterms:created>
  <dcterms:modified xsi:type="dcterms:W3CDTF">2010-08-16T18:53:28Z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